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7" r:id="rId3"/>
    <p:sldId id="268" r:id="rId4"/>
    <p:sldId id="273" r:id="rId5"/>
    <p:sldId id="269" r:id="rId6"/>
    <p:sldId id="270" r:id="rId7"/>
    <p:sldId id="271" r:id="rId8"/>
    <p:sldId id="261" r:id="rId9"/>
    <p:sldId id="257" r:id="rId10"/>
    <p:sldId id="258" r:id="rId11"/>
    <p:sldId id="259" r:id="rId12"/>
    <p:sldId id="272" r:id="rId13"/>
    <p:sldId id="274" r:id="rId14"/>
    <p:sldId id="276" r:id="rId15"/>
    <p:sldId id="275" r:id="rId16"/>
    <p:sldId id="263" r:id="rId17"/>
    <p:sldId id="277" r:id="rId18"/>
    <p:sldId id="278" r:id="rId19"/>
    <p:sldId id="279" r:id="rId20"/>
    <p:sldId id="264" r:id="rId21"/>
    <p:sldId id="265" r:id="rId22"/>
    <p:sldId id="26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24"/>
    <a:srgbClr val="28B680"/>
    <a:srgbClr val="0C4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42" autoAdjust="0"/>
  </p:normalViewPr>
  <p:slideViewPr>
    <p:cSldViewPr snapToGrid="0">
      <p:cViewPr>
        <p:scale>
          <a:sx n="66" d="100"/>
          <a:sy n="66" d="100"/>
        </p:scale>
        <p:origin x="-8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E225-424F-4511-8BBE-6A0860364B6F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BC4C3-4DE7-4AA1-9E57-0893D6150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Поэтому </a:t>
            </a:r>
            <a:r>
              <a:rPr lang="ru-RU" dirty="0" err="1" smtClean="0"/>
              <a:t>хондропротекторы</a:t>
            </a:r>
            <a:r>
              <a:rPr lang="ru-RU" dirty="0" smtClean="0"/>
              <a:t> принимают не только при выраженных проблемах с суставами, но и чтобы избежать их в перехода в более тяжелую стадию</a:t>
            </a:r>
          </a:p>
          <a:p>
            <a:pPr marL="0" indent="0" algn="just">
              <a:buNone/>
            </a:pPr>
            <a:r>
              <a:rPr lang="ru-RU" dirty="0" smtClean="0"/>
              <a:t>Для лечения лучше выбирать не биологически активные добавки, а полноценные лекарственные препараты, которые прошли все необходимые исследования, где подтвердили свою эффективность и безопасность.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0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Глюкозамин – </a:t>
            </a:r>
            <a:r>
              <a:rPr lang="ru-RU" dirty="0" err="1" smtClean="0"/>
              <a:t>хондропротектор</a:t>
            </a:r>
            <a:r>
              <a:rPr lang="ru-RU" dirty="0" smtClean="0"/>
              <a:t>, влияющий на обмен в хрящевой ткани. Улучшает функцию суставов, тормозит разрушительный процесс.</a:t>
            </a:r>
          </a:p>
          <a:p>
            <a:r>
              <a:rPr lang="ru-RU" dirty="0" smtClean="0"/>
              <a:t>Глюкозамин – добавка, известная не только бодибилдерам и экспертам в области спортивного питания. Это одна из самых популярных не витаминных пищевых добавок, причем, в отличие от многих других добавок, она пользуется широким спросом, как у культуристов, так и у обычных пожилых людей. Обе эти группы людей чаще всего страдают от болезней суставов.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9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Есть ли у глюкозамина побочные эффекты?</a:t>
            </a:r>
            <a:br>
              <a:rPr lang="ru-RU" b="1" dirty="0" smtClean="0"/>
            </a:br>
            <a:r>
              <a:rPr lang="ru-RU" dirty="0" smtClean="0"/>
              <a:t>Глюкозамин считается безопасной добавкой. В ходе исследований испытуемые принимали его в дозировке 1500 мг в сутки в течение трех лет. Исследования, в рамках которых глюкозамин принимали в течение более чем двенадцати месяцев, указывают на то, что сам по себе глюкозамин сульфат продолжает длительное время оказывать позитивное влияние на здоровье и снижение боли в суставах, а вот эффективность глюкозамина/</a:t>
            </a:r>
            <a:r>
              <a:rPr lang="ru-RU" dirty="0" err="1" smtClean="0"/>
              <a:t>хондроитина</a:t>
            </a:r>
            <a:r>
              <a:rPr lang="ru-RU" dirty="0" smtClean="0"/>
              <a:t> и других комбинированных добавок постепенно снижается.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BC4C3-4DE7-4AA1-9E57-0893D6150E5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3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3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13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3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29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5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0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8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3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0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2458-FD69-426B-B9CC-BEEBB98115A6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965031-2D63-45A8-8934-030BA69C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pteka.103.by/2777-glyukozamin-instruktsiy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65"/>
          <a:stretch/>
        </p:blipFill>
        <p:spPr>
          <a:xfrm>
            <a:off x="-1" y="0"/>
            <a:ext cx="12192000" cy="686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0480" y="2139286"/>
            <a:ext cx="7231039" cy="1442789"/>
          </a:xfrm>
          <a:prstGeom prst="rect">
            <a:avLst/>
          </a:prstGeom>
          <a:solidFill>
            <a:srgbClr val="0C4C33"/>
          </a:solidFill>
          <a:ln>
            <a:solidFill>
              <a:srgbClr val="0C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4C3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898" y="1095200"/>
            <a:ext cx="8889242" cy="23876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Глюкозамин</a:t>
            </a:r>
            <a:endParaRPr lang="ru-RU" sz="8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9519" y="3775005"/>
            <a:ext cx="4572000" cy="607788"/>
          </a:xfrm>
          <a:prstGeom prst="rect">
            <a:avLst/>
          </a:prstGeom>
          <a:solidFill>
            <a:srgbClr val="0C4C33"/>
          </a:solidFill>
          <a:ln>
            <a:solidFill>
              <a:srgbClr val="0C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877" y="3771117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Свобода в движении</a:t>
            </a:r>
            <a:endParaRPr lang="ru-RU" sz="3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5119071"/>
            <a:ext cx="12191999" cy="1400454"/>
          </a:xfrm>
          <a:prstGeom prst="rect">
            <a:avLst/>
          </a:prstGeom>
          <a:solidFill>
            <a:srgbClr val="0C4C33"/>
          </a:solidFill>
          <a:ln>
            <a:solidFill>
              <a:srgbClr val="0C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9" y="5316437"/>
            <a:ext cx="4906422" cy="10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57" y="4589891"/>
            <a:ext cx="9285531" cy="3880773"/>
          </a:xfrm>
        </p:spPr>
        <p:txBody>
          <a:bodyPr/>
          <a:lstStyle/>
          <a:p>
            <a:r>
              <a:rPr lang="ru-RU" dirty="0"/>
              <a:t>Действующая основа препарата </a:t>
            </a:r>
            <a:r>
              <a:rPr lang="ru-RU" dirty="0" smtClean="0"/>
              <a:t>глюкозамина </a:t>
            </a:r>
            <a:r>
              <a:rPr lang="ru-RU" dirty="0"/>
              <a:t>сульфат </a:t>
            </a:r>
            <a:r>
              <a:rPr lang="ru-RU" dirty="0" smtClean="0"/>
              <a:t>– компонент здорового </a:t>
            </a:r>
            <a:r>
              <a:rPr lang="ru-RU" dirty="0"/>
              <a:t>хряща человека. Глюкозамин необходим для выработки </a:t>
            </a:r>
            <a:r>
              <a:rPr lang="ru-RU" dirty="0" smtClean="0"/>
              <a:t>белков,  образующих </a:t>
            </a:r>
            <a:r>
              <a:rPr lang="ru-RU" dirty="0"/>
              <a:t>структурную основу хряща. Глюкозамин способствует </a:t>
            </a:r>
            <a:r>
              <a:rPr lang="ru-RU" dirty="0" smtClean="0"/>
              <a:t>улучшению </a:t>
            </a:r>
            <a:r>
              <a:rPr lang="ru-RU" dirty="0"/>
              <a:t>обменных процессов в хрящевой ткани, устранению воспаления, </a:t>
            </a:r>
            <a:r>
              <a:rPr lang="ru-RU" dirty="0" smtClean="0"/>
              <a:t>помогает </a:t>
            </a:r>
            <a:r>
              <a:rPr lang="ru-RU" dirty="0"/>
              <a:t>остановить деструкцию коленного сустава. Для достижения </a:t>
            </a:r>
            <a:r>
              <a:rPr lang="ru-RU" dirty="0" smtClean="0"/>
              <a:t>результата </a:t>
            </a:r>
            <a:r>
              <a:rPr lang="ru-RU" dirty="0"/>
              <a:t>курс лечения должен составлять несколько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30" y="64737"/>
            <a:ext cx="4339674" cy="3835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30" y="1799066"/>
            <a:ext cx="2762250" cy="27908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653" y="67896"/>
            <a:ext cx="4844955" cy="223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6700" dirty="0" smtClean="0"/>
              <a:t>Глюкозамин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раствор для внутримышечного введения 200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мг/мл в ампулах 2мл в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комплекте с растворителем в ампулах 1мл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№5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806" y="354099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Глюкозамин входит в «Перечень лекарственных препаратов белорусского </a:t>
            </a:r>
          </a:p>
          <a:p>
            <a:pPr marL="0" indent="0">
              <a:buNone/>
            </a:pPr>
            <a:r>
              <a:rPr lang="ru-RU" dirty="0"/>
              <a:t>(российского) производства, обязательных для наличия в аптеках всех форм </a:t>
            </a:r>
          </a:p>
          <a:p>
            <a:pPr marL="0" indent="0">
              <a:buNone/>
            </a:pPr>
            <a:r>
              <a:rPr lang="ru-RU" dirty="0"/>
              <a:t>собственности, осуществляющих розничную реализацию лекарственных </a:t>
            </a:r>
          </a:p>
          <a:p>
            <a:pPr marL="0" indent="0">
              <a:buNone/>
            </a:pPr>
            <a:r>
              <a:rPr lang="ru-RU" dirty="0"/>
              <a:t>препаратов согласно постановлению МЗ РБ от 10.12.2018 № 92 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в ред. от 03.12.2019 №111).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18158" y="795445"/>
            <a:ext cx="4844955" cy="223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6700" dirty="0" smtClean="0"/>
              <a:t>Глюкозамин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раствор для внутримышечного введения 200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мг/мл в ампулах 2мл 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комплекте с растворителем в ампулах 1мл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16" y="-754722"/>
            <a:ext cx="5322060" cy="47031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45454" y="568097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dirty="0" smtClean="0"/>
              <a:t>Отпускается из аптек без рецепта. ( Постановление МЗ РБ №5 от 25.01.2021) </a:t>
            </a:r>
          </a:p>
          <a:p>
            <a:pPr marL="0" indent="0">
              <a:buFont typeface="Wingdings 3" charset="2"/>
              <a:buNone/>
            </a:pPr>
            <a:r>
              <a:rPr lang="ru-RU" dirty="0" smtClean="0"/>
              <a:t>По инструкции -  по рецепту.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9" y="5359824"/>
            <a:ext cx="1021633" cy="1021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1" y="3468516"/>
            <a:ext cx="1021633" cy="1021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057" y="136181"/>
            <a:ext cx="8596668" cy="1320800"/>
          </a:xfrm>
        </p:spPr>
        <p:txBody>
          <a:bodyPr/>
          <a:lstStyle/>
          <a:p>
            <a:r>
              <a:rPr lang="ru-RU" dirty="0" smtClean="0"/>
              <a:t>Глюкозамин и </a:t>
            </a:r>
            <a:r>
              <a:rPr lang="ru-RU" dirty="0" err="1" smtClean="0"/>
              <a:t>хондроитин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8" y="1412379"/>
            <a:ext cx="7566365" cy="43201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835" y="4305078"/>
            <a:ext cx="9285531" cy="23805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</a:rPr>
              <a:t>Хондроитин</a:t>
            </a:r>
            <a:r>
              <a:rPr lang="ru-RU" dirty="0"/>
              <a:t> образуется в клетках хряща из глюкозамина и активно участвует в жизни всего сустава. Это более </a:t>
            </a:r>
            <a:r>
              <a:rPr lang="ru-RU" dirty="0">
                <a:solidFill>
                  <a:srgbClr val="013824"/>
                </a:solidFill>
              </a:rPr>
              <a:t>сложное</a:t>
            </a:r>
            <a:r>
              <a:rPr lang="ru-RU" dirty="0"/>
              <a:t> и </a:t>
            </a:r>
            <a:r>
              <a:rPr lang="ru-RU" dirty="0">
                <a:solidFill>
                  <a:srgbClr val="013824"/>
                </a:solidFill>
              </a:rPr>
              <a:t>специфическое</a:t>
            </a:r>
            <a:r>
              <a:rPr lang="ru-RU" dirty="0"/>
              <a:t> вещество, чем </a:t>
            </a:r>
            <a:r>
              <a:rPr lang="ru-RU" dirty="0">
                <a:solidFill>
                  <a:srgbClr val="013824"/>
                </a:solidFill>
              </a:rPr>
              <a:t>глюкозамин</a:t>
            </a:r>
            <a:r>
              <a:rPr lang="ru-RU" dirty="0"/>
              <a:t>; оно также содержится в хрящевой ткани, связках и </a:t>
            </a:r>
            <a:r>
              <a:rPr lang="ru-RU" dirty="0" smtClean="0"/>
              <a:t>костях.</a:t>
            </a:r>
          </a:p>
          <a:p>
            <a:pPr marL="0" indent="0" algn="just">
              <a:buNone/>
            </a:pPr>
            <a:r>
              <a:rPr lang="ru-RU" b="1" dirty="0" err="1" smtClean="0"/>
              <a:t>Хондроитин</a:t>
            </a:r>
            <a:r>
              <a:rPr lang="ru-RU" dirty="0" smtClean="0"/>
              <a:t> </a:t>
            </a:r>
            <a:r>
              <a:rPr lang="ru-RU" dirty="0"/>
              <a:t>структурирует соединительную ткань, взаимодействуя со всеми остальными ее компонентами и обеспечивая таким образом прочность. </a:t>
            </a:r>
            <a:endParaRPr lang="en-US" dirty="0" smtClean="0"/>
          </a:p>
          <a:p>
            <a:pPr marL="0" indent="0" algn="just">
              <a:buNone/>
            </a:pPr>
            <a:r>
              <a:rPr lang="ru-RU" b="1" dirty="0" smtClean="0"/>
              <a:t>Часть</a:t>
            </a:r>
            <a:r>
              <a:rPr lang="en-US" b="1" dirty="0"/>
              <a:t> </a:t>
            </a:r>
            <a:r>
              <a:rPr lang="ru-RU" b="1" dirty="0" err="1" smtClean="0"/>
              <a:t>хондроитина</a:t>
            </a:r>
            <a:r>
              <a:rPr lang="ru-RU" b="1" dirty="0" smtClean="0"/>
              <a:t> </a:t>
            </a:r>
            <a:r>
              <a:rPr lang="ru-RU" dirty="0"/>
              <a:t>участвует в образовании структур глаза, кожи и крупных сосудов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err="1"/>
              <a:t>Хондроитин</a:t>
            </a:r>
            <a:r>
              <a:rPr lang="ru-RU" b="1" dirty="0"/>
              <a:t> </a:t>
            </a:r>
            <a:r>
              <a:rPr lang="ru-RU" dirty="0"/>
              <a:t>входит в состав важнейших суставных структур — хрящевой ткани, связок и костей, но этим его роль не ограничивается.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6" y="977264"/>
            <a:ext cx="4303049" cy="33278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10262" y="269378"/>
            <a:ext cx="3180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Хондроитин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119" y="4479286"/>
            <a:ext cx="8654044" cy="17423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rgbClr val="013824"/>
                </a:solidFill>
              </a:rPr>
              <a:t>Хондропротекторы</a:t>
            </a:r>
            <a:r>
              <a:rPr lang="ru-RU" dirty="0"/>
              <a:t> нужно принимать длительными курсами (от 3 месяцев до полугода и больше) — необходимо сформировать достаточный запас необходимых хрящу веществ, чтобы в нем начались процессы восстановления. Побочных эффектов у препаратов этой группы практически не бывает.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91" y="404970"/>
            <a:ext cx="7910306" cy="374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757" y="4036369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1. Глюкозамин и </a:t>
            </a:r>
            <a:r>
              <a:rPr lang="ru-RU" dirty="0" err="1" smtClean="0"/>
              <a:t>Хондроитин</a:t>
            </a:r>
            <a:r>
              <a:rPr lang="ru-RU" dirty="0"/>
              <a:t> -</a:t>
            </a:r>
            <a:r>
              <a:rPr lang="ru-RU" dirty="0" smtClean="0"/>
              <a:t> наиболее важные компоненты в лечении ОА коленного сустава</a:t>
            </a:r>
            <a:r>
              <a:rPr lang="en-US" dirty="0" smtClean="0"/>
              <a:t>, </a:t>
            </a:r>
            <a:r>
              <a:rPr lang="ru-RU" dirty="0" smtClean="0"/>
              <a:t>наиболее эффективно их применение в комплексе</a:t>
            </a:r>
            <a:r>
              <a:rPr lang="en-US" dirty="0" smtClean="0"/>
              <a:t>,</a:t>
            </a:r>
            <a:r>
              <a:rPr lang="ru-RU" dirty="0" smtClean="0"/>
              <a:t> рекомендовано начать с раствора глюкозамина так как форма раствора имеет более высокую </a:t>
            </a:r>
            <a:r>
              <a:rPr lang="ru-RU" dirty="0" err="1" smtClean="0"/>
              <a:t>биодоступность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2. На сегодняшний день ОАО «БЗМП» выпускает всю линейку </a:t>
            </a:r>
            <a:r>
              <a:rPr lang="ru-RU" dirty="0" err="1" smtClean="0"/>
              <a:t>хондропротекторов</a:t>
            </a:r>
            <a:r>
              <a:rPr lang="en-US" dirty="0" smtClean="0"/>
              <a:t>: </a:t>
            </a:r>
            <a:r>
              <a:rPr lang="ru-RU" dirty="0" smtClean="0"/>
              <a:t>Глюкозамин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Хондроитин</a:t>
            </a:r>
            <a:r>
              <a:rPr lang="en-US" dirty="0" smtClean="0"/>
              <a:t>, </a:t>
            </a:r>
            <a:r>
              <a:rPr lang="ru-RU" dirty="0" err="1" smtClean="0"/>
              <a:t>Глюкозамин+Хондроитин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64" y="600925"/>
            <a:ext cx="3573590" cy="2763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" y="0"/>
            <a:ext cx="4142514" cy="3848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67" y="790424"/>
            <a:ext cx="4889444" cy="43208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19912" y="1260492"/>
            <a:ext cx="60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4502" y="367699"/>
            <a:ext cx="60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709" y="507419"/>
            <a:ext cx="60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8907" y="90700"/>
            <a:ext cx="454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Вся линейка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3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9510" y="771565"/>
            <a:ext cx="4844955" cy="223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6700" dirty="0" smtClean="0"/>
              <a:t>Глюкозамин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раствор для внутримышечного введения 200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мг/мл в ампулах 2мл 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комплекте с растворителем в ампулах 1мл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24" y="-748576"/>
            <a:ext cx="5322060" cy="47031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34660"/>
              </p:ext>
            </p:extLst>
          </p:nvPr>
        </p:nvGraphicFramePr>
        <p:xfrm>
          <a:off x="590645" y="3349148"/>
          <a:ext cx="10405029" cy="350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343"/>
                <a:gridCol w="3468343"/>
                <a:gridCol w="3468343"/>
              </a:tblGrid>
              <a:tr h="39442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r>
                        <a:rPr lang="en-US" baseline="0" dirty="0" smtClean="0"/>
                        <a:t>,</a:t>
                      </a:r>
                      <a:r>
                        <a:rPr lang="ru-RU" baseline="0" dirty="0" smtClean="0"/>
                        <a:t> бел. руб. </a:t>
                      </a:r>
                    </a:p>
                    <a:p>
                      <a:pPr algn="ctr"/>
                      <a:r>
                        <a:rPr lang="ru-RU" baseline="0" dirty="0" smtClean="0"/>
                        <a:t>(по состоянию на май 2021)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Опт</a:t>
                      </a:r>
                    </a:p>
                    <a:p>
                      <a:pPr algn="ctr"/>
                      <a:r>
                        <a:rPr lang="ru-RU" dirty="0" err="1" smtClean="0"/>
                        <a:t>Фармсервис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Розница</a:t>
                      </a:r>
                      <a:endParaRPr lang="en-US" sz="2000" b="1" baseline="0" dirty="0" smtClean="0"/>
                    </a:p>
                    <a:p>
                      <a:pPr algn="ctr"/>
                      <a:r>
                        <a:rPr lang="ru-RU" baseline="0" dirty="0" smtClean="0"/>
                        <a:t>Таблетка бай</a:t>
                      </a:r>
                      <a:endParaRPr lang="ru-RU" dirty="0"/>
                    </a:p>
                  </a:txBody>
                  <a:tcPr/>
                </a:tc>
              </a:tr>
              <a:tr h="643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Глюкозамин</a:t>
                      </a:r>
                      <a:r>
                        <a:rPr lang="ru-RU" baseline="0" dirty="0" smtClean="0"/>
                        <a:t> (ОАО </a:t>
                      </a:r>
                      <a:r>
                        <a:rPr lang="en-US" baseline="0" dirty="0" smtClean="0"/>
                        <a:t>«</a:t>
                      </a:r>
                      <a:r>
                        <a:rPr lang="ru-RU" baseline="0" dirty="0" smtClean="0"/>
                        <a:t>БЗМП»</a:t>
                      </a:r>
                      <a:r>
                        <a:rPr lang="en-US" baseline="0" dirty="0" smtClean="0"/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10</a:t>
                      </a:r>
                      <a:r>
                        <a:rPr lang="en-US" sz="2000" b="1" dirty="0" smtClean="0"/>
                        <a:t>,0</a:t>
                      </a:r>
                      <a:r>
                        <a:rPr lang="ru-RU" sz="2000" b="1" dirty="0" smtClean="0"/>
                        <a:t> б.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13,46 - 15,27 </a:t>
                      </a:r>
                      <a:r>
                        <a:rPr lang="ru-RU" sz="2000" b="1" dirty="0" err="1" smtClean="0"/>
                        <a:t>б.р</a:t>
                      </a:r>
                      <a:r>
                        <a:rPr lang="ru-RU" sz="2000" b="1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811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Глюкозамин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err="1" smtClean="0"/>
                        <a:t>Белмедпрепараты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20,56</a:t>
                      </a:r>
                      <a:r>
                        <a:rPr lang="ru-RU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б.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5,30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27,30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б.р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b="0" dirty="0" smtClean="0">
                        <a:effectLst/>
                        <a:latin typeface="-apple-system"/>
                      </a:endParaRPr>
                    </a:p>
                    <a:p>
                      <a:pPr algn="ctr"/>
                      <a:r>
                        <a:rPr lang="ru-RU" u="none" strike="noStrike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  <a:hlinkClick r:id="rId4"/>
                        </a:rPr>
                        <a:t/>
                      </a:r>
                      <a:br>
                        <a:rPr lang="ru-RU" u="none" strike="noStrike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  <a:hlinkClick r:id="rId4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568269">
                <a:tc>
                  <a:txBody>
                    <a:bodyPr/>
                    <a:lstStyle/>
                    <a:p>
                      <a:r>
                        <a:rPr lang="ru-RU" dirty="0" smtClean="0"/>
                        <a:t>Дона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Роттафарм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55,55</a:t>
                      </a:r>
                      <a:r>
                        <a:rPr lang="en-US" baseline="0" dirty="0" smtClean="0"/>
                        <a:t> - 63,55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б.р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54,40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75,61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б.р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196672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657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7257"/>
            <a:ext cx="8596668" cy="4764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800" b="1" dirty="0"/>
              <a:t>Что такое глюкозамин</a:t>
            </a:r>
            <a:r>
              <a:rPr lang="ru-RU" sz="2800" b="1" dirty="0" smtClean="0"/>
              <a:t>?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Глюкозамин представляет собой </a:t>
            </a:r>
            <a:r>
              <a:rPr lang="ru-RU" dirty="0" err="1"/>
              <a:t>аминосахар</a:t>
            </a:r>
            <a:r>
              <a:rPr lang="ru-RU" dirty="0"/>
              <a:t>, который является компонентом </a:t>
            </a:r>
            <a:r>
              <a:rPr lang="ru-RU" dirty="0" err="1"/>
              <a:t>хондроитина</a:t>
            </a:r>
            <a:r>
              <a:rPr lang="ru-RU" dirty="0"/>
              <a:t> и в организме вырабатывается хрящевой тканью суставов. В качестве добавки его чаще всего принимают в виде глюкозамин сульфата, часто в сочетании с </a:t>
            </a:r>
            <a:r>
              <a:rPr lang="ru-RU" dirty="0" err="1"/>
              <a:t>хондроитином</a:t>
            </a:r>
            <a:r>
              <a:rPr lang="ru-RU" dirty="0"/>
              <a:t>. Пожалуй, это самая распространенная добавка для укрепления суставов. Глюкозамин в основном получают из хитина – органического вещества, из которого состоит твердый наружный покров насекомых и раковин моллюсков, например, креветок и омаров. Также глюкозамин содержится в таких растениях, как кукуруза и пшеница.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/>
              <a:t>Как работает глюкозамин</a:t>
            </a:r>
            <a:r>
              <a:rPr lang="ru-RU" sz="3000" b="1" dirty="0" smtClean="0"/>
              <a:t>?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Исследования использования </a:t>
            </a:r>
            <a:r>
              <a:rPr lang="ru-RU" dirty="0" err="1"/>
              <a:t>глюкозаминсодержащих</a:t>
            </a:r>
            <a:r>
              <a:rPr lang="ru-RU" dirty="0"/>
              <a:t> добавок для здоровья суставов и уменьшения боли в суставах продолжаются уже более четырех десятилетий. Однако до настоящего времени так и не удалось точно выяснить, как именно работают глюкозамин и </a:t>
            </a:r>
            <a:r>
              <a:rPr lang="ru-RU" dirty="0" err="1"/>
              <a:t>хондроитин</a:t>
            </a:r>
            <a:r>
              <a:rPr lang="ru-RU" dirty="0"/>
              <a:t>. Достоверно известно лишь то, что глюкозамин является основным компонентом суставной жидкости и некоторых компонентов соединительных тканей, в том числе суставного хряща</a:t>
            </a:r>
            <a:r>
              <a:rPr lang="ru-RU" dirty="0" smtClean="0"/>
              <a:t>.</a:t>
            </a:r>
          </a:p>
          <a:p>
            <a:pPr algn="just"/>
            <a:endParaRPr lang="ru-RU" sz="3000" dirty="0" smtClean="0"/>
          </a:p>
          <a:p>
            <a:r>
              <a:rPr lang="ru-RU" sz="3000" b="1" dirty="0"/>
              <a:t>Полезные свойства </a:t>
            </a:r>
            <a:r>
              <a:rPr lang="ru-RU" sz="3000" b="1" dirty="0" smtClean="0"/>
              <a:t>глюкозамина</a:t>
            </a:r>
          </a:p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Долгосрочные контрольные исследования продемонстрировали, что прием глюкозамина помогает замедлить развитие хронического артрита и уменьшает болевые ощущения при остеоартрите. Кроме того, в ходе исследований, которые длились от двенадцати недель до трех лет, было выявлено, что регулярное потребление глюкозамина помогает снизить болевые ощущения у испытуемых, страдающих от боли в суставах.</a:t>
            </a:r>
          </a:p>
          <a:p>
            <a:pPr marL="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5943"/>
            <a:ext cx="8596668" cy="4575419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Глюкозамин зарекомендовал себя как безопасная и эффективная добавка, которую принимают в течение уже нескольких десятилетий. Результаты исследований свидетельствуют о том, что глюкозамин оказывает позитивное воздействия на укрепление суставов и уменьшение боли в суставах у людей различного возраста, состояния здоровья и уровня физической подготовки</a:t>
            </a:r>
            <a:r>
              <a:rPr lang="ru-RU" dirty="0" smtClean="0"/>
              <a:t>.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24" y="2531652"/>
            <a:ext cx="5322060" cy="470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09" y="5149625"/>
            <a:ext cx="8712325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Проблема остеоартрита (ОА) – серьезный вызов медицинской науке и обществу; это наиболее распространенное хроническое заболевание суставов, вызывающее тяжелые страдания и </a:t>
            </a:r>
            <a:r>
              <a:rPr lang="ru-RU" dirty="0" err="1"/>
              <a:t>инвалидизацию</a:t>
            </a:r>
            <a:r>
              <a:rPr lang="ru-RU" dirty="0"/>
              <a:t> сотен миллионов людей во всем </a:t>
            </a:r>
            <a:r>
              <a:rPr lang="ru-RU" dirty="0" smtClean="0"/>
              <a:t>мире</a:t>
            </a:r>
            <a:r>
              <a:rPr lang="en-US" dirty="0" smtClean="0"/>
              <a:t>. </a:t>
            </a:r>
            <a:r>
              <a:rPr lang="ru-RU" dirty="0"/>
              <a:t>По данным на 2010 г., ОА коленного сустава был выявлен у 250 млн жителей нашей планеты, что составляет 3,8% общей популяции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72" y="1123255"/>
            <a:ext cx="7028998" cy="3770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1576" y="228913"/>
            <a:ext cx="7723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Остеоартрит коленного сустава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847" y="5146234"/>
            <a:ext cx="8925636" cy="196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Артрит и </a:t>
            </a:r>
            <a:r>
              <a:rPr lang="ru-RU" sz="2000" dirty="0" err="1"/>
              <a:t>гонартроз</a:t>
            </a:r>
            <a:r>
              <a:rPr lang="ru-RU" sz="2000" dirty="0"/>
              <a:t> коленей угрожают </a:t>
            </a:r>
            <a:r>
              <a:rPr lang="ru-RU" sz="2000" dirty="0" smtClean="0"/>
              <a:t>тем</a:t>
            </a:r>
            <a:r>
              <a:rPr lang="ru-RU" sz="2000" dirty="0"/>
              <a:t>, кто ведет сидячий образ жизни. </a:t>
            </a:r>
            <a:r>
              <a:rPr lang="ru-RU" sz="2000" dirty="0" smtClean="0"/>
              <a:t>Отсутствие </a:t>
            </a:r>
            <a:r>
              <a:rPr lang="ru-RU" sz="2000" dirty="0"/>
              <a:t>необходимой нагрузки </a:t>
            </a:r>
            <a:r>
              <a:rPr lang="ru-RU" sz="2000" dirty="0" smtClean="0"/>
              <a:t>провоцирует </a:t>
            </a:r>
            <a:r>
              <a:rPr lang="ru-RU" sz="2000" dirty="0"/>
              <a:t>ослабление мускулатуры. </a:t>
            </a:r>
            <a:r>
              <a:rPr lang="ru-RU" sz="2000" dirty="0" smtClean="0"/>
              <a:t>Коленные суставы уже не могут выдерживать вес тела, поэтому подвергаются болезням.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4" y="1393342"/>
            <a:ext cx="3621686" cy="372547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52779" y="2877917"/>
            <a:ext cx="567170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Занимайтесь спортом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23746" y="72237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Как сохранить здоровье суставов</a:t>
            </a:r>
            <a:r>
              <a:rPr lang="en-US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746" y="722378"/>
            <a:ext cx="8596668" cy="1320800"/>
          </a:xfrm>
        </p:spPr>
        <p:txBody>
          <a:bodyPr/>
          <a:lstStyle/>
          <a:p>
            <a:r>
              <a:rPr lang="ru-RU" dirty="0" smtClean="0"/>
              <a:t>Как сохранить здоровье суставов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80" y="4826400"/>
            <a:ext cx="9606510" cy="1961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Включите в свой рацион желатин. Этот </a:t>
            </a:r>
            <a:r>
              <a:rPr lang="ru-RU" sz="2000" dirty="0" smtClean="0"/>
              <a:t>ценный </a:t>
            </a:r>
            <a:r>
              <a:rPr lang="ru-RU" sz="2000" dirty="0"/>
              <a:t>продукт животного происхождения </a:t>
            </a:r>
            <a:r>
              <a:rPr lang="ru-RU" sz="2000" dirty="0" smtClean="0"/>
              <a:t>просто </a:t>
            </a:r>
            <a:r>
              <a:rPr lang="ru-RU" sz="2000" dirty="0"/>
              <a:t>незаменим суставам. Он усиливает </a:t>
            </a:r>
            <a:r>
              <a:rPr lang="ru-RU" sz="2000" dirty="0" smtClean="0"/>
              <a:t>образование </a:t>
            </a:r>
            <a:r>
              <a:rPr lang="ru-RU" sz="2000" dirty="0"/>
              <a:t>собственного коллагена и укрепляет </a:t>
            </a:r>
            <a:r>
              <a:rPr lang="ru-RU" sz="2000" dirty="0" smtClean="0"/>
              <a:t>опорно-двигательный </a:t>
            </a:r>
            <a:r>
              <a:rPr lang="ru-RU" sz="2000" dirty="0"/>
              <a:t>и связочный </a:t>
            </a:r>
            <a:r>
              <a:rPr lang="ru-RU" sz="2000" dirty="0" smtClean="0"/>
              <a:t>аппарат. Употребляйте </a:t>
            </a:r>
            <a:r>
              <a:rPr lang="ru-RU" sz="2000" dirty="0"/>
              <a:t>продукты с высоким </a:t>
            </a:r>
            <a:r>
              <a:rPr lang="ru-RU" sz="2000" dirty="0" smtClean="0"/>
              <a:t>содержанием жирных </a:t>
            </a:r>
            <a:r>
              <a:rPr lang="ru-RU" sz="2000" dirty="0"/>
              <a:t>кислот омега-3.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52779" y="2877917"/>
            <a:ext cx="567170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Питайтесь 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" y="1393200"/>
            <a:ext cx="3621600" cy="3714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45" y="5653278"/>
            <a:ext cx="9606510" cy="196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Помогите поддержать прочность </a:t>
            </a:r>
            <a:r>
              <a:rPr lang="ru-RU" sz="2000" dirty="0" smtClean="0"/>
              <a:t>костей</a:t>
            </a:r>
            <a:r>
              <a:rPr lang="ru-RU" sz="2000" dirty="0"/>
              <a:t>, принимая </a:t>
            </a:r>
            <a:r>
              <a:rPr lang="ru-RU" sz="2000" dirty="0" err="1"/>
              <a:t>хондропротекторы</a:t>
            </a:r>
            <a:r>
              <a:rPr lang="ru-RU" sz="2000" dirty="0"/>
              <a:t> с </a:t>
            </a:r>
            <a:r>
              <a:rPr lang="ru-RU" sz="2000" dirty="0" err="1" smtClean="0"/>
              <a:t>хондроитином</a:t>
            </a:r>
            <a:r>
              <a:rPr lang="ru-RU" sz="2000" dirty="0" smtClean="0"/>
              <a:t> </a:t>
            </a:r>
            <a:r>
              <a:rPr lang="ru-RU" sz="2000" dirty="0"/>
              <a:t>и глюкозамином.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52779" y="2877917"/>
            <a:ext cx="567170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Поддерживайте баланс</a:t>
            </a:r>
          </a:p>
          <a:p>
            <a:r>
              <a:rPr lang="ru-RU" dirty="0" smtClean="0"/>
              <a:t>витаминов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1393200"/>
            <a:ext cx="3664041" cy="37690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23746" y="722378"/>
            <a:ext cx="8596668" cy="1320800"/>
          </a:xfrm>
        </p:spPr>
        <p:txBody>
          <a:bodyPr/>
          <a:lstStyle/>
          <a:p>
            <a:r>
              <a:rPr lang="ru-RU" dirty="0" smtClean="0"/>
              <a:t>Как сохранить здоровье суставов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65"/>
          <a:stretch/>
        </p:blipFill>
        <p:spPr>
          <a:xfrm>
            <a:off x="-1" y="0"/>
            <a:ext cx="12192000" cy="686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2493" y="2092751"/>
            <a:ext cx="7231039" cy="1149536"/>
          </a:xfrm>
          <a:prstGeom prst="rect">
            <a:avLst/>
          </a:prstGeom>
          <a:solidFill>
            <a:srgbClr val="0C4C33"/>
          </a:solidFill>
          <a:ln>
            <a:solidFill>
              <a:srgbClr val="0C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4C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4449170"/>
            <a:ext cx="12191999" cy="2408829"/>
          </a:xfrm>
          <a:prstGeom prst="rect">
            <a:avLst/>
          </a:prstGeom>
          <a:solidFill>
            <a:srgbClr val="0C4C33"/>
          </a:solidFill>
          <a:ln>
            <a:solidFill>
              <a:srgbClr val="0C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98" y="4721972"/>
            <a:ext cx="2318069" cy="516227"/>
          </a:xfrm>
          <a:prstGeom prst="rect">
            <a:avLst/>
          </a:prstGeom>
        </p:spPr>
      </p:pic>
      <p:sp>
        <p:nvSpPr>
          <p:cNvPr id="8" name="Google Shape;183;p27"/>
          <p:cNvSpPr txBox="1">
            <a:spLocks/>
          </p:cNvSpPr>
          <p:nvPr/>
        </p:nvSpPr>
        <p:spPr>
          <a:xfrm>
            <a:off x="2380532" y="2160991"/>
            <a:ext cx="7142056" cy="869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658368" rtl="0" eaLnBrk="1" latinLnBrk="0" hangingPunct="1">
              <a:spcBef>
                <a:spcPct val="0"/>
              </a:spcBef>
              <a:buNone/>
              <a:defRPr sz="518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Спасибо за внимание! </a:t>
            </a:r>
            <a:endParaRPr lang="ru-RU" sz="4800" b="1" dirty="0">
              <a:solidFill>
                <a:schemeClr val="bg1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Google Shape;183;p27"/>
          <p:cNvSpPr txBox="1">
            <a:spLocks/>
          </p:cNvSpPr>
          <p:nvPr/>
        </p:nvSpPr>
        <p:spPr>
          <a:xfrm>
            <a:off x="7823263" y="5083472"/>
            <a:ext cx="5286235" cy="8520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658368" rtl="0" eaLnBrk="1" latinLnBrk="0" hangingPunct="1">
              <a:spcBef>
                <a:spcPct val="0"/>
              </a:spcBef>
              <a:buNone/>
              <a:defRPr sz="518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buClr>
                <a:srgbClr val="FFFFFF"/>
              </a:buClr>
              <a:buSzPts val="1800"/>
            </a:pPr>
            <a:r>
              <a:rPr lang="ru-RU" sz="3000" b="1" dirty="0">
                <a:solidFill>
                  <a:schemeClr val="bg1"/>
                </a:solidFill>
              </a:rPr>
              <a:t>+375(177) 73 22 61</a:t>
            </a:r>
          </a:p>
        </p:txBody>
      </p:sp>
      <p:sp>
        <p:nvSpPr>
          <p:cNvPr id="14" name="Google Shape;183;p27"/>
          <p:cNvSpPr txBox="1">
            <a:spLocks/>
          </p:cNvSpPr>
          <p:nvPr/>
        </p:nvSpPr>
        <p:spPr>
          <a:xfrm>
            <a:off x="7130600" y="5723775"/>
            <a:ext cx="7142056" cy="869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658368" rtl="0" eaLnBrk="1" latinLnBrk="0" hangingPunct="1">
              <a:spcBef>
                <a:spcPct val="0"/>
              </a:spcBef>
              <a:buNone/>
              <a:defRPr sz="518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buClr>
                <a:srgbClr val="FFFFFF"/>
              </a:buClr>
              <a:buSzPts val="1800"/>
            </a:pPr>
            <a:r>
              <a:rPr lang="en-US" sz="3000" b="1" dirty="0">
                <a:solidFill>
                  <a:schemeClr val="bg1"/>
                </a:solidFill>
              </a:rPr>
              <a:t>b</a:t>
            </a:r>
            <a:r>
              <a:rPr lang="en-US" sz="3000" b="1" dirty="0" smtClean="0">
                <a:solidFill>
                  <a:schemeClr val="bg1"/>
                </a:solidFill>
              </a:rPr>
              <a:t>orimed.com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1344" y="4837923"/>
            <a:ext cx="8291599" cy="1961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Источники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endParaRPr lang="ru-RU" sz="2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Остеоартрит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современная клиническая концепция и некоторые перспективные терапевтические подходы </a:t>
            </a:r>
            <a:r>
              <a:rPr lang="ru-RU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Каратеев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А.Е., Лила А.М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</a:p>
          <a:p>
            <a:pPr algn="just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Информационный портал «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103.by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en-US" sz="2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Информационный портал «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cochrane.org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9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841" y="4166809"/>
            <a:ext cx="8801670" cy="38440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Представление об ОА как о неизбежном проявлении старения организма, с которым приходится смириться, уходит в прошлое.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Действительно</a:t>
            </a:r>
            <a:r>
              <a:rPr lang="ru-RU" dirty="0"/>
              <a:t>, эта патология в большей степени встречается у лиц старших возрастных групп, но в современном мире (по крайней мере, в развитых странах) немолодые люди сохраняют значительный трудовой потенциал и высокую социальную </a:t>
            </a:r>
            <a:r>
              <a:rPr lang="ru-RU" dirty="0" smtClean="0"/>
              <a:t>активность. Это </a:t>
            </a:r>
            <a:r>
              <a:rPr lang="ru-RU" dirty="0"/>
              <a:t>определяет необходимость активной терапии ОА, направленной на эффективный контроль основных симптомов, сохранение функции суставов и повышение качества жизни, что прямо соответствует современной концепции «здоровой старости»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21" y="203634"/>
            <a:ext cx="3495109" cy="3807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195" y="384014"/>
            <a:ext cx="8596668" cy="1320800"/>
          </a:xfrm>
        </p:spPr>
        <p:txBody>
          <a:bodyPr/>
          <a:lstStyle/>
          <a:p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994" y="4548947"/>
            <a:ext cx="8596668" cy="3880773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dirty="0"/>
              <a:t>Первыми симптомами </a:t>
            </a:r>
            <a:r>
              <a:rPr lang="ru-RU" dirty="0" err="1"/>
              <a:t>остеоартроза</a:t>
            </a:r>
            <a:r>
              <a:rPr lang="ru-RU" dirty="0"/>
              <a:t>, при которых стоит обратиться к специалисту, считаются:</a:t>
            </a:r>
          </a:p>
          <a:p>
            <a:pPr algn="just" fontAlgn="base"/>
            <a:r>
              <a:rPr lang="ru-RU" dirty="0"/>
              <a:t>Боли при движении или даже просто попытке совершить какое-либо действие;</a:t>
            </a:r>
          </a:p>
          <a:p>
            <a:pPr algn="just" fontAlgn="base"/>
            <a:r>
              <a:rPr lang="ru-RU" dirty="0"/>
              <a:t>Ограничение подвижности в первое время после сна;</a:t>
            </a:r>
          </a:p>
          <a:p>
            <a:pPr algn="just" fontAlgn="base"/>
            <a:r>
              <a:rPr lang="ru-RU" dirty="0"/>
              <a:t>Болезненные ощущения при прикосновении к суставу.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38" y="1044521"/>
            <a:ext cx="6674893" cy="350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321" y="4767311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До последнего времени ОА рассматривался как достаточно пессимистичное заболевание с однозначно неблагоприятным прогнозом (конечно, не в отношении жизни пациента, а в плане функционального статуса больных). Основным методом лечения ОА считалось радикальное хирургическое вмешательство; фармакотерапия же в основном была направлена на контроль боли, а ее патогенетическое значение вызывало существенные сомнения у многих экспертов.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28" y="279023"/>
            <a:ext cx="6442455" cy="4329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1191"/>
            <a:ext cx="11812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531" y="211113"/>
            <a:ext cx="8596668" cy="1320800"/>
          </a:xfrm>
        </p:spPr>
        <p:txBody>
          <a:bodyPr/>
          <a:lstStyle/>
          <a:p>
            <a:r>
              <a:rPr lang="ru-RU" dirty="0" smtClean="0"/>
              <a:t>Лечение </a:t>
            </a:r>
            <a:r>
              <a:rPr lang="ru-RU" dirty="0"/>
              <a:t>остеоартрита коленного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038" y="4671775"/>
            <a:ext cx="8596668" cy="2186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Однако сегодня ситуация коренным образом меняется. Все больше экспертов приходят к заключению, что ОА нужно и можно лечить, причем вполне успешно. Но начинать надо с осознания ОА как «полноценной» болезни, а не ее исхода – причем заболевания не только суставного хряща, а всего сустава как целостного органа, включая кость, синовиальную оболочку, связочный аппарат, мышцы и элементы нервной системы, ответственные за иннервацию этих биологических </a:t>
            </a:r>
            <a:r>
              <a:rPr lang="ru-RU" dirty="0" smtClean="0"/>
              <a:t>структур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" y="1601791"/>
            <a:ext cx="8996602" cy="2811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5" y="3855492"/>
            <a:ext cx="8596668" cy="30025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Глюкозамин является естественным компонентом тела (организма), в котором он используется для построения элементов хряща</a:t>
            </a:r>
            <a:r>
              <a:rPr lang="ru-RU" dirty="0" smtClean="0"/>
              <a:t>.</a:t>
            </a:r>
            <a:r>
              <a:rPr lang="ru-RU" dirty="0"/>
              <a:t> Основная функция глюкозамина, это влияние на обмен в хрящевой ткани. Тем самым он улучшает функцию суставов и тормозит разрушительный процесс.</a:t>
            </a:r>
            <a:r>
              <a:rPr lang="ru-RU" dirty="0" smtClean="0"/>
              <a:t> </a:t>
            </a:r>
            <a:r>
              <a:rPr lang="ru-RU" dirty="0"/>
              <a:t>Глюкозамин можно принимать в виде таблеток как дополнение к пище, </a:t>
            </a:r>
            <a:r>
              <a:rPr lang="ru-RU" dirty="0" smtClean="0"/>
              <a:t>или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виде инъекций.  Он может быть в форме комбинации с другими добавками (такими как </a:t>
            </a:r>
            <a:r>
              <a:rPr lang="ru-RU" dirty="0" err="1"/>
              <a:t>хондроитин</a:t>
            </a:r>
            <a:r>
              <a:rPr lang="ru-RU" dirty="0"/>
              <a:t>), или сам по себе в виде солей глюкозамина (гидрохлорид или сульфат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На сегодняшний день (28.05.2021) на рынке лекарственных  препаратов Республики Беларусь присутствуют 3 производителя под МНН Глюкозамин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ru-RU" dirty="0" smtClean="0"/>
              <a:t>Дона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Артролек</a:t>
            </a:r>
            <a:r>
              <a:rPr lang="ru-RU" dirty="0"/>
              <a:t> </a:t>
            </a:r>
            <a:r>
              <a:rPr lang="ru-RU" dirty="0" smtClean="0"/>
              <a:t>и Глюкозамин </a:t>
            </a:r>
            <a:r>
              <a:rPr lang="ru-RU" dirty="0" err="1" smtClean="0"/>
              <a:t>Белмедпрепараты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8020" y="309051"/>
            <a:ext cx="824283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Препараты для лечения ОА коленного сустава в РБ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1" y="1766331"/>
            <a:ext cx="2371429" cy="18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06" y="1487058"/>
            <a:ext cx="2217126" cy="2217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77" y="1536592"/>
            <a:ext cx="2330690" cy="210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932" y="1363566"/>
            <a:ext cx="4844955" cy="2238233"/>
          </a:xfrm>
        </p:spPr>
        <p:txBody>
          <a:bodyPr>
            <a:normAutofit/>
          </a:bodyPr>
          <a:lstStyle/>
          <a:p>
            <a:pPr algn="just"/>
            <a:r>
              <a:rPr lang="ru-RU" sz="6000" dirty="0" smtClean="0"/>
              <a:t>Глюкозамин</a:t>
            </a:r>
            <a:r>
              <a:rPr lang="en-US" sz="60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раствор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внутримышечного введения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мг/мл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ампулах 2мл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растворителем в ампулах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1мл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94" y="1059617"/>
            <a:ext cx="6082495" cy="5375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247345" y="305219"/>
            <a:ext cx="6801121" cy="105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Новый препарат от </a:t>
            </a:r>
            <a:r>
              <a:rPr lang="ru-RU" sz="2400" dirty="0" smtClean="0">
                <a:solidFill>
                  <a:srgbClr val="0C4C33"/>
                </a:solidFill>
              </a:rPr>
              <a:t>ведущего производителя</a:t>
            </a:r>
            <a:endParaRPr lang="ru-RU" sz="2400" dirty="0">
              <a:solidFill>
                <a:srgbClr val="0C4C33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5796616"/>
            <a:ext cx="2857500" cy="63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58" y="4489546"/>
            <a:ext cx="3438001" cy="21940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59931" y="3963180"/>
            <a:ext cx="573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Субстанция</a:t>
            </a:r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en-US" sz="2000" dirty="0" smtClean="0"/>
              <a:t>BIOIBERICA</a:t>
            </a:r>
            <a:r>
              <a:rPr lang="en-US" sz="2000" dirty="0"/>
              <a:t>, S.A.U., </a:t>
            </a:r>
            <a:r>
              <a:rPr lang="ru-RU" sz="2000" dirty="0"/>
              <a:t>Испания</a:t>
            </a:r>
          </a:p>
        </p:txBody>
      </p:sp>
    </p:spTree>
    <p:extLst>
      <p:ext uri="{BB962C8B-B14F-4D97-AF65-F5344CB8AC3E}">
        <p14:creationId xmlns:p14="http://schemas.microsoft.com/office/powerpoint/2010/main" val="2018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174" y="47413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Облегчение синдромов боли при установленном диагнозе остеоартрита коленного сустава.</a:t>
            </a:r>
          </a:p>
          <a:p>
            <a:pPr marL="0" indent="0">
              <a:buNone/>
            </a:pPr>
            <a:r>
              <a:rPr lang="ru-RU" sz="2400" b="1" dirty="0" smtClean="0"/>
              <a:t>Способ применения </a:t>
            </a:r>
            <a:r>
              <a:rPr lang="ru-RU" sz="2400" dirty="0" smtClean="0"/>
              <a:t>– 3 раза /</a:t>
            </a:r>
            <a:r>
              <a:rPr lang="ru-RU" sz="2400" dirty="0" err="1" smtClean="0"/>
              <a:t>нед</a:t>
            </a:r>
            <a:r>
              <a:rPr lang="ru-RU" sz="2400" dirty="0" smtClean="0"/>
              <a:t>. </a:t>
            </a:r>
            <a:r>
              <a:rPr lang="ru-RU" sz="2400" dirty="0"/>
              <a:t>н</a:t>
            </a:r>
            <a:r>
              <a:rPr lang="ru-RU" sz="2400" dirty="0" smtClean="0"/>
              <a:t>а протяжении 4-6  недель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11" y="1644781"/>
            <a:ext cx="2718194" cy="2718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9301" y="558484"/>
            <a:ext cx="6615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Показания к применению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191"/>
            <a:ext cx="11812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88" y="6221664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C4C33"/>
      </a:accent1>
      <a:accent2>
        <a:srgbClr val="0C4C33"/>
      </a:accent2>
      <a:accent3>
        <a:srgbClr val="0C0C0C"/>
      </a:accent3>
      <a:accent4>
        <a:srgbClr val="C42F1A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Другая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1468</TotalTime>
  <Words>1129</Words>
  <Application>Microsoft Office PowerPoint</Application>
  <PresentationFormat>Произвольный</PresentationFormat>
  <Paragraphs>122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Грань</vt:lpstr>
      <vt:lpstr>Глюкозамин</vt:lpstr>
      <vt:lpstr>Презентация PowerPoint</vt:lpstr>
      <vt:lpstr>Презентация PowerPoint</vt:lpstr>
      <vt:lpstr>Симптомы</vt:lpstr>
      <vt:lpstr>Презентация PowerPoint</vt:lpstr>
      <vt:lpstr>Лечение остеоартрита коленного сустава</vt:lpstr>
      <vt:lpstr>Презентация PowerPoint</vt:lpstr>
      <vt:lpstr>Глюкозамин  раствор для внутримышечного введения 200 мг/мл в ампулах 2мл в комплекте с растворителем в ампулах 1мл №5 </vt:lpstr>
      <vt:lpstr>Презентация PowerPoint</vt:lpstr>
      <vt:lpstr>Презентация PowerPoint</vt:lpstr>
      <vt:lpstr>Презентация PowerPoint</vt:lpstr>
      <vt:lpstr>Глюкозамин и хондроитин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Выводы: </vt:lpstr>
      <vt:lpstr>Выводы:</vt:lpstr>
      <vt:lpstr>Презентация PowerPoint</vt:lpstr>
      <vt:lpstr>Как сохранить здоровье суставов?</vt:lpstr>
      <vt:lpstr>Как сохранить здоровье суставов?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Глюкозамин</dc:title>
  <dc:creator>Заровский Кирилл Николаевич</dc:creator>
  <cp:lastModifiedBy>Кремень Елена Владимировна</cp:lastModifiedBy>
  <cp:revision>87</cp:revision>
  <dcterms:created xsi:type="dcterms:W3CDTF">2021-05-25T07:52:57Z</dcterms:created>
  <dcterms:modified xsi:type="dcterms:W3CDTF">2021-06-28T10:50:44Z</dcterms:modified>
</cp:coreProperties>
</file>