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322" r:id="rId3"/>
    <p:sldId id="324" r:id="rId4"/>
    <p:sldId id="325" r:id="rId5"/>
    <p:sldId id="331" r:id="rId6"/>
    <p:sldId id="330" r:id="rId7"/>
    <p:sldId id="327" r:id="rId8"/>
    <p:sldId id="328" r:id="rId9"/>
    <p:sldId id="329" r:id="rId10"/>
    <p:sldId id="326" r:id="rId11"/>
    <p:sldId id="30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2F"/>
    <a:srgbClr val="FFCE65"/>
    <a:srgbClr val="4A7672"/>
    <a:srgbClr val="92BBB7"/>
    <a:srgbClr val="FF3399"/>
    <a:srgbClr val="FF6699"/>
    <a:srgbClr val="C08500"/>
    <a:srgbClr val="3D615E"/>
    <a:srgbClr val="AC7700"/>
    <a:srgbClr val="F2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86383" autoAdjust="0"/>
  </p:normalViewPr>
  <p:slideViewPr>
    <p:cSldViewPr snapToGrid="0">
      <p:cViewPr>
        <p:scale>
          <a:sx n="80" d="100"/>
          <a:sy n="80" d="100"/>
        </p:scale>
        <p:origin x="-2040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76A7-FFAB-460E-9FC3-A817210695DB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0108-27F8-4CA1-9898-886D0FC5E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0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171-E280-4889-8EB2-EA9CE374E5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171-E280-4889-8EB2-EA9CE374E5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6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C4C3-4DE7-4AA1-9E57-0893D6150E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8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171-E280-4889-8EB2-EA9CE374E5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5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D25A9A-4588-F950-15AF-937F795AC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29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4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16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9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0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9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4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58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7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F4D78A-B50F-94B9-8230-DEB2A9DF2F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D1A-1E00-4F00-9601-127C15B7BBB5}" type="datetimeFigureOut">
              <a:rPr lang="x-none" smtClean="0"/>
              <a:t>23.12.2025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21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46" y="2576511"/>
            <a:ext cx="5973775" cy="1158912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735423"/>
            <a:ext cx="12192000" cy="1224652"/>
          </a:xfrm>
          <a:effectLst/>
        </p:spPr>
        <p:txBody>
          <a:bodyPr>
            <a:normAutofit/>
          </a:bodyPr>
          <a:lstStyle/>
          <a:p>
            <a:r>
              <a:rPr lang="ru-RU" sz="2700" b="0" dirty="0" smtClean="0">
                <a:ln w="0"/>
                <a:solidFill>
                  <a:schemeClr val="tx1"/>
                </a:solidFill>
                <a:latin typeface="+mj-lt"/>
              </a:rPr>
              <a:t>НАМ </a:t>
            </a:r>
            <a:r>
              <a:rPr lang="ru-RU" sz="2700" b="0" dirty="0">
                <a:ln w="0"/>
                <a:solidFill>
                  <a:schemeClr val="tx1"/>
                </a:solidFill>
                <a:latin typeface="+mj-lt"/>
              </a:rPr>
              <a:t>ДОВЕРЯЮТ САМОЕ </a:t>
            </a:r>
            <a:r>
              <a:rPr lang="ru-RU" sz="2700" b="0" dirty="0" smtClean="0">
                <a:ln w="0"/>
                <a:solidFill>
                  <a:schemeClr val="tx1"/>
                </a:solidFill>
                <a:latin typeface="+mj-lt"/>
              </a:rPr>
              <a:t>ЦЕННОЕ!</a:t>
            </a:r>
            <a:endParaRPr lang="ru-RU" sz="2700" b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7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27" y="616255"/>
            <a:ext cx="11407073" cy="5499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Глюкозамин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17" y="2086864"/>
            <a:ext cx="7400084" cy="397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 smtClean="0"/>
              <a:t>Входит в: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dirty="0"/>
              <a:t>Республиканский формуляр лекарственных средств </a:t>
            </a:r>
            <a:r>
              <a:rPr lang="en-US" sz="3200" dirty="0"/>
              <a:t>                                                             </a:t>
            </a:r>
            <a:r>
              <a:rPr lang="ru-RU" sz="2600" dirty="0"/>
              <a:t>(Постановление МЗ РБ от 22.08.2025г. №90</a:t>
            </a:r>
            <a:r>
              <a:rPr lang="ru-RU" sz="2600" dirty="0" smtClean="0"/>
              <a:t>)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Перечень лекарственных препаратов, реализуемых без рецепта врача </a:t>
            </a:r>
            <a:r>
              <a:rPr lang="en-US" sz="3200" dirty="0" smtClean="0"/>
              <a:t> </a:t>
            </a:r>
            <a:r>
              <a:rPr lang="ru-RU" sz="2600" dirty="0" smtClean="0"/>
              <a:t>(</a:t>
            </a:r>
            <a:r>
              <a:rPr lang="ru-RU" sz="2600" dirty="0"/>
              <a:t>Постановление МЗ РБ от </a:t>
            </a:r>
            <a:r>
              <a:rPr lang="ru-RU" sz="2600" dirty="0" smtClean="0"/>
              <a:t>10.04.2019 №27,                                ред. от 18.08.2025 №82)</a:t>
            </a:r>
          </a:p>
          <a:p>
            <a:pPr marL="514350" indent="-514350">
              <a:buAutoNum type="arabicPeriod"/>
            </a:pPr>
            <a:endParaRPr lang="ru-RU" sz="2600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92480" y="1270004"/>
            <a:ext cx="11058526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56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/>
                </a:solidFill>
              </a:rPr>
              <a:t>раствор для в/м введения 200 мг/мл в ампулах 2 мл в комплекте с растворителем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24" y="2676525"/>
            <a:ext cx="3171020" cy="2937794"/>
          </a:xfrm>
          <a:prstGeom prst="rect">
            <a:avLst/>
          </a:prstGeom>
        </p:spPr>
      </p:pic>
      <p:pic>
        <p:nvPicPr>
          <p:cNvPr id="9" name="Picture 4" descr="Скачать бесплатно иконки на тему «New» в форматах PNG и 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97" y="2676525"/>
            <a:ext cx="836791" cy="8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1" y="2576511"/>
            <a:ext cx="5973775" cy="1158912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666737"/>
            <a:ext cx="12192000" cy="1224652"/>
          </a:xfrm>
          <a:effectLst/>
        </p:spPr>
        <p:txBody>
          <a:bodyPr>
            <a:normAutofit/>
          </a:bodyPr>
          <a:lstStyle/>
          <a:p>
            <a:r>
              <a:rPr lang="ru-RU" sz="3600" b="0" dirty="0" smtClean="0">
                <a:ln w="0"/>
                <a:solidFill>
                  <a:schemeClr val="tx1"/>
                </a:solidFill>
                <a:latin typeface="+mj-lt"/>
              </a:rPr>
              <a:t>Спасибо за внимание!</a:t>
            </a:r>
            <a:endParaRPr lang="ru-RU" sz="3200" b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5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" y="660524"/>
            <a:ext cx="12191998" cy="5499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+mn-lt"/>
              </a:rPr>
              <a:t>Глюкозамин </a:t>
            </a:r>
            <a:r>
              <a:rPr lang="ru-RU" sz="5400" dirty="0">
                <a:ea typeface="Times New Roman"/>
                <a:cs typeface="Segoe UI Semilight" panose="020B0402040204020203" pitchFamily="34" charset="0"/>
                <a:sym typeface="Times New Roman"/>
              </a:rPr>
              <a:t>– </a:t>
            </a:r>
            <a:endParaRPr lang="ru-RU" sz="54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1210520"/>
            <a:ext cx="12191999" cy="128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121920" algn="ctr">
              <a:lnSpc>
                <a:spcPts val="4300"/>
              </a:lnSpc>
              <a:spcBef>
                <a:spcPts val="480"/>
              </a:spcBef>
              <a:buSzPts val="2400"/>
            </a:pPr>
            <a:r>
              <a:rPr lang="ru-RU" sz="4800" dirty="0">
                <a:solidFill>
                  <a:schemeClr val="dk1"/>
                </a:solidFill>
              </a:rPr>
              <a:t>п</a:t>
            </a:r>
            <a:r>
              <a:rPr lang="ru-RU" sz="4800" dirty="0" smtClean="0">
                <a:solidFill>
                  <a:schemeClr val="dk1"/>
                </a:solidFill>
              </a:rPr>
              <a:t>репарат для восстановления </a:t>
            </a:r>
          </a:p>
          <a:p>
            <a:pPr marL="274320" lvl="0" indent="-121920" algn="ctr">
              <a:lnSpc>
                <a:spcPts val="4300"/>
              </a:lnSpc>
              <a:spcBef>
                <a:spcPts val="480"/>
              </a:spcBef>
              <a:buSzPts val="2400"/>
            </a:pPr>
            <a:r>
              <a:rPr lang="ru-RU" sz="4800" dirty="0" smtClean="0">
                <a:solidFill>
                  <a:schemeClr val="dk1"/>
                </a:solidFill>
              </a:rPr>
              <a:t>подвижности суставов</a:t>
            </a:r>
            <a:endParaRPr lang="ru-RU" sz="4800" dirty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22" y="2494461"/>
            <a:ext cx="3591498" cy="3327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74318" y="5839004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Для хранения не нужен холодильник (хранить при температуре не выше 25°С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96" y="4108194"/>
            <a:ext cx="11111853" cy="27498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cs typeface="Calibri" panose="020F0502020204030204" pitchFamily="34" charset="0"/>
              </a:rPr>
              <a:t>Проблема остеоартрита </a:t>
            </a:r>
            <a:r>
              <a:rPr lang="ru-RU" sz="2400" dirty="0" smtClean="0">
                <a:cs typeface="Calibri" panose="020F0502020204030204" pitchFamily="34" charset="0"/>
              </a:rPr>
              <a:t>– </a:t>
            </a:r>
            <a:r>
              <a:rPr lang="ru-RU" sz="2400" dirty="0">
                <a:cs typeface="Calibri" panose="020F0502020204030204" pitchFamily="34" charset="0"/>
              </a:rPr>
              <a:t>серьезный вызов медицинской науке и </a:t>
            </a:r>
            <a:r>
              <a:rPr lang="ru-RU" sz="2400" dirty="0" smtClean="0">
                <a:cs typeface="Calibri" panose="020F0502020204030204" pitchFamily="34" charset="0"/>
              </a:rPr>
              <a:t>обществу. </a:t>
            </a:r>
            <a:r>
              <a:rPr lang="ru-RU" sz="2400" dirty="0">
                <a:cs typeface="Calibri" panose="020F0502020204030204" pitchFamily="34" charset="0"/>
              </a:rPr>
              <a:t>Э</a:t>
            </a:r>
            <a:r>
              <a:rPr lang="ru-RU" sz="2400" dirty="0" smtClean="0">
                <a:cs typeface="Calibri" panose="020F0502020204030204" pitchFamily="34" charset="0"/>
              </a:rPr>
              <a:t>то </a:t>
            </a:r>
            <a:r>
              <a:rPr lang="ru-RU" sz="2400" dirty="0">
                <a:cs typeface="Calibri" panose="020F0502020204030204" pitchFamily="34" charset="0"/>
              </a:rPr>
              <a:t>наиболее распространенное хроническое заболевание суставов, вызывающее тяжелые страдания и </a:t>
            </a:r>
            <a:r>
              <a:rPr lang="ru-RU" sz="2400" dirty="0" err="1">
                <a:cs typeface="Calibri" panose="020F0502020204030204" pitchFamily="34" charset="0"/>
              </a:rPr>
              <a:t>инвалидизацию</a:t>
            </a:r>
            <a:r>
              <a:rPr lang="ru-RU" sz="2400" dirty="0">
                <a:cs typeface="Calibri" panose="020F0502020204030204" pitchFamily="34" charset="0"/>
              </a:rPr>
              <a:t> сотен миллионов людей во всем </a:t>
            </a:r>
            <a:r>
              <a:rPr lang="ru-RU" sz="2400" dirty="0" smtClean="0">
                <a:cs typeface="Calibri" panose="020F0502020204030204" pitchFamily="34" charset="0"/>
              </a:rPr>
              <a:t>мире</a:t>
            </a:r>
            <a:r>
              <a:rPr lang="en-US" sz="2400" dirty="0" smtClean="0">
                <a:cs typeface="Calibri" panose="020F0502020204030204" pitchFamily="34" charset="0"/>
              </a:rPr>
              <a:t>. </a:t>
            </a:r>
            <a:endParaRPr lang="ru-RU" sz="24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cs typeface="Calibri" panose="020F0502020204030204" pitchFamily="34" charset="0"/>
              </a:rPr>
              <a:t>По </a:t>
            </a:r>
            <a:r>
              <a:rPr lang="ru-RU" sz="2400" dirty="0">
                <a:cs typeface="Calibri" panose="020F0502020204030204" pitchFamily="34" charset="0"/>
              </a:rPr>
              <a:t>данным </a:t>
            </a:r>
            <a:r>
              <a:rPr lang="ru-RU" sz="2400" dirty="0" smtClean="0">
                <a:cs typeface="Calibri" panose="020F0502020204030204" pitchFamily="34" charset="0"/>
              </a:rPr>
              <a:t>ВОЗ на 2023 </a:t>
            </a:r>
            <a:r>
              <a:rPr lang="ru-RU" sz="2400" dirty="0">
                <a:cs typeface="Calibri" panose="020F0502020204030204" pitchFamily="34" charset="0"/>
              </a:rPr>
              <a:t>г</a:t>
            </a:r>
            <a:r>
              <a:rPr lang="ru-RU" sz="2400" dirty="0" smtClean="0">
                <a:cs typeface="Calibri" panose="020F0502020204030204" pitchFamily="34" charset="0"/>
              </a:rPr>
              <a:t>. зарегистрировано </a:t>
            </a:r>
            <a:r>
              <a:rPr lang="ru-RU" sz="2400" b="1" dirty="0" smtClean="0">
                <a:cs typeface="Calibri" panose="020F0502020204030204" pitchFamily="34" charset="0"/>
              </a:rPr>
              <a:t>365 млн случаев </a:t>
            </a:r>
            <a:r>
              <a:rPr lang="ru-RU" sz="2400" dirty="0" smtClean="0">
                <a:cs typeface="Calibri" panose="020F0502020204030204" pitchFamily="34" charset="0"/>
              </a:rPr>
              <a:t>поражения коленного сустава. По расчетам экспертов, число случаев остеоартрита коленного сустава </a:t>
            </a:r>
            <a:r>
              <a:rPr lang="ru-RU" sz="2400" b="1" dirty="0" smtClean="0">
                <a:cs typeface="Calibri" panose="020F0502020204030204" pitchFamily="34" charset="0"/>
              </a:rPr>
              <a:t>возрастет на 75% к 2050 году</a:t>
            </a:r>
            <a:r>
              <a:rPr lang="ru-RU" sz="2400" dirty="0" smtClean="0">
                <a:cs typeface="Calibri" panose="020F0502020204030204" pitchFamily="34" charset="0"/>
              </a:rPr>
              <a:t>.</a:t>
            </a:r>
            <a:endParaRPr lang="ru-RU" sz="2400" dirty="0"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b="9097"/>
          <a:stretch/>
        </p:blipFill>
        <p:spPr>
          <a:xfrm>
            <a:off x="2270411" y="1094472"/>
            <a:ext cx="8004537" cy="2503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9808" y="3751569"/>
            <a:ext cx="149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Здоровый сустав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2364" y="3751568"/>
            <a:ext cx="1158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Остеоартрит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2679" y="3751567"/>
            <a:ext cx="1928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Ревматоидный артрит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8236" y="3751569"/>
            <a:ext cx="2370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Посттравматический артрит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463855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Остеоартрит коленного сустава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249" y="6477483"/>
            <a:ext cx="8810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https://www.who.int/ru/news-room/fact-sheets/detail/osteoarthritis</a:t>
            </a:r>
            <a:endParaRPr lang="ru-RU" sz="14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12192000" cy="689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r="7360"/>
          <a:stretch/>
        </p:blipFill>
        <p:spPr>
          <a:xfrm>
            <a:off x="1" y="-17257"/>
            <a:ext cx="4478950" cy="6927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951" y="421595"/>
            <a:ext cx="7713049" cy="7184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Симптомы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3867" y="1246119"/>
            <a:ext cx="7371521" cy="471859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Первыми симптомами </a:t>
            </a: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остеоартрита, </a:t>
            </a: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при которых стоит обратиться к специалисту, считаются:</a:t>
            </a:r>
          </a:p>
          <a:p>
            <a:pPr fontAlgn="base">
              <a:lnSpc>
                <a:spcPct val="120000"/>
              </a:lnSpc>
            </a:pP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Боли при движении или </a:t>
            </a: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попытке </a:t>
            </a: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совершить какое-либо действие;</a:t>
            </a:r>
          </a:p>
          <a:p>
            <a:pPr fontAlgn="base">
              <a:lnSpc>
                <a:spcPct val="120000"/>
              </a:lnSpc>
            </a:pP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Ограничение подвижности в первое время после </a:t>
            </a: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сна;</a:t>
            </a:r>
          </a:p>
          <a:p>
            <a:pPr fontAlgn="base">
              <a:lnSpc>
                <a:spcPct val="120000"/>
              </a:lnSpc>
            </a:pP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Болезненные </a:t>
            </a: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ощущения </a:t>
            </a: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прикосновении </a:t>
            </a:r>
            <a:r>
              <a:rPr lang="ru-RU" sz="12800" dirty="0">
                <a:latin typeface="Calibri" panose="020F0502020204030204" pitchFamily="34" charset="0"/>
                <a:cs typeface="Calibri" panose="020F0502020204030204" pitchFamily="34" charset="0"/>
              </a:rPr>
              <a:t>к суставу</a:t>
            </a:r>
            <a:r>
              <a:rPr lang="ru-RU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AutoShape 2" descr="Боль в колене PNG , колено, боль, Болит PNG картинки и пнг PSD рисунок для 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105" y="2098467"/>
            <a:ext cx="5254146" cy="204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 smtClean="0"/>
              <a:t>Облегчение </a:t>
            </a:r>
            <a:r>
              <a:rPr lang="ru-RU" sz="3400" dirty="0"/>
              <a:t>симптомов боли при установленном диагнозе </a:t>
            </a:r>
            <a:r>
              <a:rPr lang="ru-RU" sz="3400" b="1" dirty="0"/>
              <a:t>остеоартрита коленного </a:t>
            </a:r>
            <a:r>
              <a:rPr lang="ru-RU" sz="3400" b="1" dirty="0" smtClean="0"/>
              <a:t>сустава</a:t>
            </a:r>
            <a:endParaRPr lang="ru-RU" sz="3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72174" y="4144312"/>
            <a:ext cx="4589057" cy="150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/>
                </a:solidFill>
              </a:rPr>
              <a:t>Внутримышечно</a:t>
            </a:r>
            <a:r>
              <a:rPr lang="ru-RU" sz="2400" dirty="0">
                <a:solidFill>
                  <a:schemeClr val="tx1"/>
                </a:solidFill>
              </a:rPr>
              <a:t> 3 раза в неделю (через день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Курс лечения составляет 4-6 недель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65" y="2068955"/>
            <a:ext cx="3601024" cy="3336172"/>
          </a:xfrm>
          <a:prstGeom prst="rect">
            <a:avLst/>
          </a:prstGeom>
        </p:spPr>
      </p:pic>
      <p:pic>
        <p:nvPicPr>
          <p:cNvPr id="8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90" y="1501522"/>
            <a:ext cx="869535" cy="8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621568"/>
            <a:ext cx="12192000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Показание </a:t>
            </a:r>
            <a:r>
              <a:rPr lang="ru-RU" dirty="0" smtClean="0">
                <a:latin typeface="+mn-lt"/>
              </a:rPr>
              <a:t>к применению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препарата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cs typeface="Times New Roman"/>
              </a:rPr>
              <a:t>Глюкозамин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Aharoni"/>
              </a:rPr>
              <a:t>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5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2069561"/>
            <a:ext cx="10806546" cy="377309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Действующая основа препарата 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глюкозамина </a:t>
            </a: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сульфат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компонент здорового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хряща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человека;</a:t>
            </a:r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Глюкозамин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 для выработки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белков, образующих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структурную основу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хряща;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Глюкозамин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способствует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улучшению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обменных процессов в хрящевой ткани, устранению воспаления,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помогает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остановить деструкцию коленного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сустава.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59155" y="1156567"/>
            <a:ext cx="11058526" cy="5499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Глюкозамин</a:t>
            </a:r>
            <a:br>
              <a:rPr lang="ru-RU" dirty="0" smtClean="0"/>
            </a:br>
            <a:r>
              <a:rPr lang="ru-RU" sz="2600" dirty="0" smtClean="0">
                <a:solidFill>
                  <a:schemeClr val="tx1"/>
                </a:solidFill>
              </a:rPr>
              <a:t>раствор </a:t>
            </a:r>
            <a:r>
              <a:rPr lang="ru-RU" sz="2600" dirty="0">
                <a:solidFill>
                  <a:schemeClr val="tx1"/>
                </a:solidFill>
              </a:rPr>
              <a:t>для в/м введения 200 мг/мл в ампулах 2 мл в комплекте с растворителем №5 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587" y="1540784"/>
            <a:ext cx="8588407" cy="4572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Глюкозамин</a:t>
            </a:r>
            <a:r>
              <a:rPr lang="ru-RU" dirty="0">
                <a:solidFill>
                  <a:schemeClr val="tx1"/>
                </a:solidFill>
                <a:cs typeface="Calibri" panose="020F0502020204030204" pitchFamily="34" charset="0"/>
              </a:rPr>
              <a:t> впервые был получен в 1876 году немецким хирургом Георгом </a:t>
            </a:r>
            <a:r>
              <a:rPr lang="ru-RU" dirty="0" err="1">
                <a:solidFill>
                  <a:schemeClr val="tx1"/>
                </a:solidFill>
                <a:cs typeface="Calibri" panose="020F0502020204030204" pitchFamily="34" charset="0"/>
              </a:rPr>
              <a:t>Леддерхозе</a:t>
            </a:r>
            <a:r>
              <a:rPr lang="ru-RU" dirty="0">
                <a:solidFill>
                  <a:schemeClr val="tx1"/>
                </a:solidFill>
                <a:cs typeface="Calibri" panose="020F0502020204030204" pitchFamily="34" charset="0"/>
              </a:rPr>
              <a:t> гидролизом хитина концентрированной соляной кислотой. </a:t>
            </a:r>
            <a:r>
              <a:rPr lang="ru-RU" dirty="0" smtClean="0">
                <a:solidFill>
                  <a:schemeClr val="tx1"/>
                </a:solidFill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tx1"/>
                </a:solidFill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tx1"/>
                </a:solidFill>
                <a:cs typeface="Calibri" panose="020F0502020204030204" pitchFamily="34" charset="0"/>
              </a:rPr>
              <a:t>Сегодня глюкозамин производится из хитина, получаемого из </a:t>
            </a:r>
            <a:r>
              <a:rPr lang="ru-RU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раковин моллюсков</a:t>
            </a:r>
            <a:r>
              <a:rPr lang="ru-RU" dirty="0" smtClean="0">
                <a:solidFill>
                  <a:schemeClr val="tx1"/>
                </a:solidFill>
                <a:cs typeface="Calibri" panose="020F0502020204030204" pitchFamily="34" charset="0"/>
              </a:rPr>
              <a:t> и </a:t>
            </a:r>
            <a:r>
              <a:rPr lang="ru-RU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оболочек морских членистоногих. </a:t>
            </a:r>
            <a:endParaRPr lang="ru-RU" i="1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cs typeface="Calibri" panose="020F0502020204030204" pitchFamily="34" charset="0"/>
              </a:rPr>
              <a:t>Существует альтернативный метод получения глюкозамина из кукурузы с помощью плесневого грибка аспергилл чёрный, он применяется для производства глюкозамина для вегетарианцев.</a:t>
            </a:r>
            <a:endParaRPr lang="ru-RU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6314" y="1765984"/>
            <a:ext cx="3066928" cy="393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9" t="39709" r="36714" b="39421"/>
          <a:stretch/>
        </p:blipFill>
        <p:spPr>
          <a:xfrm>
            <a:off x="2160617" y="363486"/>
            <a:ext cx="1371601" cy="107342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625201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глюкозамина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12192000" cy="689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 r="14709"/>
          <a:stretch/>
        </p:blipFill>
        <p:spPr>
          <a:xfrm>
            <a:off x="7608524" y="0"/>
            <a:ext cx="4583477" cy="68925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68" y="1234897"/>
            <a:ext cx="7376532" cy="5234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Инъекционная 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обладает рядом преимуществ:</a:t>
            </a:r>
          </a:p>
          <a:p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быстрый терапевтический эффект;</a:t>
            </a:r>
          </a:p>
          <a:p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препарат поступает в кровяное русло, минуя такие защитные барьеры организма, как желудочно-кишечный тракт и </a:t>
            </a:r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печень;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необходимости коррекции вкуса, запаха, цвета лекарственной </a:t>
            </a:r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</a:t>
            </a: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463855"/>
            <a:ext cx="7620001" cy="5499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Преимущества инъекций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97" y="4203865"/>
            <a:ext cx="2476140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9394" r="63658" b="47432"/>
          <a:stretch/>
        </p:blipFill>
        <p:spPr bwMode="auto">
          <a:xfrm>
            <a:off x="1499972" y="1117309"/>
            <a:ext cx="3701419" cy="375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201" y="5015447"/>
            <a:ext cx="11584799" cy="1090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cs typeface="Calibri" panose="020F0502020204030204" pitchFamily="34" charset="0"/>
              </a:rPr>
              <a:t>Глюкозамин производится из высококачественной европейской субстанции  </a:t>
            </a:r>
            <a:r>
              <a:rPr lang="en-US" sz="2600" dirty="0">
                <a:solidFill>
                  <a:schemeClr val="tx1"/>
                </a:solidFill>
                <a:cs typeface="Calibri" panose="020F0502020204030204" pitchFamily="34" charset="0"/>
              </a:rPr>
              <a:t>BIOIBERICA, S.A.U</a:t>
            </a:r>
            <a:r>
              <a:rPr lang="en-US" sz="2600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r>
              <a:rPr lang="ru-RU" sz="2600" dirty="0" smtClean="0">
                <a:solidFill>
                  <a:schemeClr val="tx1"/>
                </a:solidFill>
                <a:cs typeface="Calibri" panose="020F0502020204030204" pitchFamily="34" charset="0"/>
              </a:rPr>
              <a:t> (Испания), </a:t>
            </a:r>
            <a:r>
              <a:rPr lang="ru-RU" sz="2600" dirty="0"/>
              <a:t>сертифицированной по стандартам </a:t>
            </a:r>
            <a:r>
              <a:rPr lang="en-US" sz="2600" dirty="0" smtClean="0"/>
              <a:t>GMP</a:t>
            </a:r>
            <a:r>
              <a:rPr lang="ru-RU" sz="2600" dirty="0"/>
              <a:t> </a:t>
            </a:r>
            <a:r>
              <a:rPr lang="ru-RU" sz="2600" dirty="0" smtClean="0"/>
              <a:t>(</a:t>
            </a:r>
            <a:r>
              <a:rPr lang="en-US" sz="2600" dirty="0" smtClean="0"/>
              <a:t>EU/USA</a:t>
            </a:r>
            <a:r>
              <a:rPr lang="ru-RU" sz="2600" dirty="0" smtClean="0"/>
              <a:t>), </a:t>
            </a:r>
            <a:r>
              <a:rPr lang="en-US" sz="2600" dirty="0" smtClean="0"/>
              <a:t>ISO 14001 </a:t>
            </a:r>
            <a:r>
              <a:rPr lang="ru-RU" sz="2600" dirty="0" smtClean="0"/>
              <a:t>и др.,</a:t>
            </a:r>
            <a:r>
              <a:rPr lang="ru-RU" sz="2600" dirty="0"/>
              <a:t> </a:t>
            </a:r>
            <a:r>
              <a:rPr lang="ru-RU" sz="2600" dirty="0" smtClean="0">
                <a:solidFill>
                  <a:schemeClr val="tx1"/>
                </a:solidFill>
                <a:cs typeface="Calibri" panose="020F0502020204030204" pitchFamily="34" charset="0"/>
              </a:rPr>
              <a:t>на высокотехнологичном и современном оборудовании.</a:t>
            </a:r>
            <a:endParaRPr lang="ru-RU" sz="2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37" y="1644449"/>
            <a:ext cx="4836651" cy="322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data:image/png;base64,iVBORw0KGgoAAAANSUhEUgAAARMAAAC3CAMAAAAGjUrGAAACHFBMVEWtFRn6vQD+wwCrDBm/TRa1ACeysrL+wAC5ACn9vgD/xACxACeCYgB/YACdggDmrgCSIRyQkJCsACeXeQCJZwOBZQC4ACSCOkJ6a0ylmn+zt7eHiIiam52NbwCjggCRlp6hmYXPoACJjZVtLRKOcAB4XwCuggDPmgCLACG0jQCOKBnrsgCCZmjYpADCq3BuVgCggzrEbRSfegCiACR8UwOKYQaKcQCGOhLElQCXACBxRQrZVquvf52+ACIARrRyZAB+LhY8R2iOVgymo52ScXZ9dWVybW13ZBhLVnxkWDrPq1fLsGrTqj7gsj1uZlAAOJRNVmSyml+8lzaejV6igCHmsynFo1KSdSOIeUXGqmmajGWslmKNdDOmmXOJe1PkpAbRhA3ft1jy9Peic2Wef3O8WRhtQRGCPAC2Shp/RQuOfAC1j5eXABB0NgxyTwShGjKLXEitVmOqaHGUPxaRLQDYig6wcRVwVygSXTZFXiLPdBW2QBt8FhWwZRqgcihbJA5INQMjEAM+AA4tAAtiABaFTCNZSwBKKwVoGA5zIABoMDeWW3eGZCuYhY6fO0uKZ0GwRoy6ZZyqlaKYeI2oUomlZo6aRHEAQomMM0FnSk6fShORMS+ORD0mQnhSIVs0K2+KDjZsGUy0dJ1YWFN2FD0HQptYVR8Ac0wyXC0rPGQ8QlC5hU9lc5VpZ22nQTJveItOIClcc2c0XkwAJpD1jQFVAAAMG0lEQVR4nO2dj1/TZhrA23Rp0sbSNDRFQ8PENbQkQqRJf4RS1IBUdCfK/DHnD/BOxNxK2VZ07sCbt/Ocm9cd4Da8Ouc2x93Obeex/YP3Ji0U6D7bfZb0cxHer5+WYPs2vl+e93meJpE6HBAIBAKBQCAQCAQCgUAgEAgEAoFAIBAIBAKBQCAQCAQCgUAgEAgEAoFA6nBBNuN4AbIZBwLZjMMJ2Qx0Ug90Ug90Ug90Ug90Ug90Uk8DnWCCp3Ev3kga58Tjp9sb9uINpXFOsI7meMNevKE0cO14WAFr3Ks3kAaunaHc4Ya9eENpiBOPjjDcPNyF6VuN2EUjaYgT/5Huoy//5tjI8VMvd3cfOeV8zqxY68Sjx4hw5MQZlj05+or4yuhJlj1z4sgpECvPUbhY6+TS0dOnT3efiUT9/mhcfFWMtPv97fEzJ04fPXv2kvC8xIt1TjzCyyf2RVj2nNiJgDSCObnXOEHf8KbFcywb2afHi2V7aySWOfEIZ8+znV2C8Aqnf4shTu6CKCB6NUaCF/1CVzpy/sTzIcW6OOnOdTgxEBcXgwgQMjbeI+7mro+POcF38Z3gEQxLc92CZbtrIFY58Vw6yWJg5gjyGucc63FRhCT+NqcQlKtnDKMvAjOYE4mzRyzaXUOxzMkRrhPx+scnXvhdTqNQFMVJevcZHgdbVIq7/MLEuN+LRMVt5cR5VOz0X6UIFA1d1nQTKDqVvELoX/HJQ0ASQV31p8WzVu2ukVjmpDvCUYYKlE9RuhRca0sYTgh+svIA5aO7rdpdI7Fu7Zzk8pWZB5tICscpLRXUJhWwIf2+WTEihxLj3c9D4bEsToRzvRKuT53UNJnlXXRTkpCbkvl8Ijgl8yCEgJ3JC9uq7jixjmRSISWUb9pByWz+9bzMT5Fq/nUpwUpakxaieIltZhGrdtdILOzt/c2Fph3T0xqvKVToDQInkhIeegMk1wKpKdNqk4/tsm5njcRCJ8h4TObffCuLJhISn0gUE8VgUQ0WpckkhU+/nlenyl7rdtZIrHwPiEVlKU8X1RRP05MyJ6vglvLRGgn8zFCpzvVPtXC3lmPSiQfxn/SuTRDpitApmfP5OI7O0YXeXnDvM75N+dh0zYNHSNtZijkniP/a9bfHa2kCEziaPd+8/8aN+IV4iucjF+Lv3Hin7TybFLvWpddTbcPtNq5Appxgf1A0Sctrs7W/8cciJ5pZLsjS9P79++lkMknTzeea58bXlGDp6zdvJib+2GlbK+bihKQK6hRHSmNrSwGL05woFq689O7cHEmSPJ+aVGUfTdfGYCnpA+WAQipddu3fzMVJdErMibkr1w0l+uEADInTt/703p/fu307pigUAZp7nJBSIusxHvUYg7RCoSD2Xrfk398IzMWJN33rL8UrPuPIkbO9QmczJ965c+v9d+/enZv7YGqqVxSDHdEKfl2Kt/NOb6ogem2bZs05icdlUHEjcTBXrDO2ilLlw3Cgyp4qw4i+uuI+Wa4MsifmnETaDJq7MOCEwDcSamHcVQYYY5PZqTthK4MiXXYNFJNxQlcw4qRyqAAHmVUytmpOmN0XB9Y5qQ2yJ+acYJw+Oc4PfuIVJyA8CskkabxB1p0w7gFwW7z311cHwouLhhMn5jMG2TZMzDnx+EGTCkivOsGVOf5d8f05Xj/oqDsZLA26PyrNZzJ/2903X4kTj18fssNn31bWXJx4dg0MDLQG9ItvKk74ZLIQ7E3SYsUJU8osMotv3stkvmIWFipOnJ4L+qBW2y4ds052gyzRGvavOkHRXlGhU1P7lWqctCwAKeFMJnOfmV9cdbIL5JnAi9vFCc4XuANcby93QMIr+SQwn/kYLJ3MJ+77zJoT97ZyInJcUuRoLslXnLiZ+/MZ4OTj0jZ2QtNGqV1zEmYWM5n5eSDkk23mZK3u8CBQdApStT/5dCEzv5DJ9DHMV+Htkk8YhmkNRAUn4jVyLEW/zbJsLtdbzbGlTxdKA26QT9xMn55jvV6n4N8N7GxZJ4jz8lvTSt4lSfn8hHGCi+KWaJY9/mTVCRMogaBY/DizANoTN3Osh5cUyZUnlQf3orZ9E2jCCSb0kLOzDvRmnlBdKB6rOHkCMsrwcNVJ5V0OWDugQQmDrb+Hyo582UGoRHmGmh2z6ZmNX+8EG5OIctlRxsszaL6MG05wiouAOGGTvTguxWItepCUBu5l+sDicRtO0ARVng3ddCSKuEvqsacUE3EC0qgacs08fNBSvklKlO6EUmij8LC9kkJlAQ/1DqUvA7q2vooTibx69bOWh3nHzKw6S43Zcvn8eifILIo7Piu5mdawgCDOMZVA8an9IEgeDUfY5JUQ8fnI4y+y0+G98wvz7vufZAwn10A2RnaBNTXUAqxIfgtnYh0m1s44ocwEGKMWe4EiUHfwVJJl6f6DLMtRrpF+wJfZvcxe8Jy9C1/pDdxO/YmY0Z+EZ0jqqj1PgpmpOzE8O2g4yU8IRn8C4gSw/JTefyD7+MlSf//wiJQf0BNtab6PqRw/wcZn9UGBgAtXrtly6ZhxgvRIVScuqQMzejaCArhcFCi4S7kn/Y/Yw59n9TzrDodL1WNKQixbdUKQ1k3DUszECTbWEzD62DyoIMBJ7bAjRX1xOJnrf9I8PAIWT42dCKhWecNJ+OY1yyZhMebOZSCgt2daW1B0Aji5eyA2d0C/3Y3dJr7uFw8ujdBLI9mWvTWGESxKhD4KM3ofa89C7LSgt3cPukIoAeKkozlIkE1BlGyi8Tnqi/7l/jPLy/2Ps3OhrCubdbiyLlf2JS82RqEhR0t4y/b2IE4GpSxIIxOIs+pkh37DeRKUneORHCg8oSlZVVUt4SuqMvqS14lEQd4JuR6UtmacIGNXCWAkNK2fDF6Nk4qTqezj/mX6af+IS/JpRbWc2iHzQVV34kT8D0MhNBQix+16xYUZJxP6O+GsqyVsHI/dECdJKTTSf2yp/+tsjCAInwQqUiLF47oTJ7arJGVDILocfntKMdWzASPS4OoxpQ1x0qSh2S8ffx7LKgkSLWoynk+QWqrixAP62NK0C/i8as/lY8JJlEBnL7uZn3ayQ5FC2SwxRxZllRc1XlWphExUnYBiFWidINCt9x5QUHhs3bHHjU58+Jx8NzYlknyCw2VKU4uEr4CuOXEHXhR6lPGttnacSIyI/owTvqkXp1QcJ1VeJRMSjhd5fL2TLkqJbjknmCBd+xknJHBCgnalTMrv5JRyEdfKG50o1+y5dMzV4g7nLzhJFINiyvePf37j08SEqhLrnfhte1GOuZ7N8wtO+ARBqqT2TY4E+UTdGCdbs2fbeH7nJ9eOTOH5YlHPKDhaq8Vb/vwO8zNOZI0nVVB3CFUuSrVazGzhcxmV6woOVa4rSCc3O7mCayLoTzTQx4IuhQK1WN361xV4BG7tUhKsXdzsZBhFE1Iij/JTGg6+qhQR1K8/Ebb09SeeKMcCaON3enjvbHLS3DqNq8E86FAKKRyngglUMeRF6dogW2LKicBF9OlFaGOuHb6NPVuOGcyqqoTiuEbgKJFQibtGqRGNQSxt20Axdexx9brHeNSY7C10vZP80EBgGuVlmQROKDVRJiph4qle99iWtmsxNtPHth/619ODT58cfHrw+KiRUWLrnGT37vr2bKsLV3mfkuBVzYdSCWTDoMMnbRooZpzs+6410Pqdfvfse72IIOnbbVUnbfJb4UvKt90lV2iSV8tBXqUk2btu0J7W1mfHbRooppwsLS8tPzq8vLS0NGQUVsQv3tGdZGe4IXf47L+/BZ1IiysbmgnhVKzDu34QGLO0JZ08awV/nulXjh+qNBsYlr7yn7eHBwPugRs3Vo4dWrnxgzs82PKg5cO4UBGAjdYGDW1BJ+dHRg7/uLz046OlH4+vNmCYt2vf0B6GYdwrKz+srKyEGSb87GLauTp9bF9t0OEt6KR9FPE6R/f5vd6u0Vq6xDCkq+P8zqE9e74HoXDoIpv2INjGQZ66QbbCVC3GjDtPdWv9A4jHKRjo/6vnfxtkH+Dve6wHOqkHOqkHOqkHOqkHOqkHOqkHfg5CPfDzMuqBn6tSz//7o24gEAgEAoFAIBAIBAKBQCAQCAQCgUAgEAgEAoFAIBAIBAKBQCAQCAQCsSP/BcB0xxMsySw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6" y="1214450"/>
            <a:ext cx="618519" cy="41159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463855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Производство препарата Глюкозамин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268" y="6291098"/>
            <a:ext cx="8110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https://www.bioiberica.com/en/products/human-health/glucosamine-api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9391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350</Words>
  <Application>Microsoft Office PowerPoint</Application>
  <PresentationFormat>Произвольный</PresentationFormat>
  <Paragraphs>48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Глюкозамин – </vt:lpstr>
      <vt:lpstr>Остеоартрит коленного сустава</vt:lpstr>
      <vt:lpstr>Симптомы</vt:lpstr>
      <vt:lpstr>Показание к применению препарата  Глюкозамин </vt:lpstr>
      <vt:lpstr>Глюкозамин раствор для в/м введения 200 мг/мл в ампулах 2 мл в комплекте с растворителем №5  </vt:lpstr>
      <vt:lpstr>История глюкозамина</vt:lpstr>
      <vt:lpstr>Преимущества инъекций</vt:lpstr>
      <vt:lpstr>Производство препарата Глюкозамин</vt:lpstr>
      <vt:lpstr>Глюкозамин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Романовская Татьяна Александровна</cp:lastModifiedBy>
  <cp:revision>243</cp:revision>
  <dcterms:created xsi:type="dcterms:W3CDTF">2023-02-11T08:11:06Z</dcterms:created>
  <dcterms:modified xsi:type="dcterms:W3CDTF">2025-12-23T08:42:08Z</dcterms:modified>
</cp:coreProperties>
</file>