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3" r:id="rId2"/>
    <p:sldId id="388" r:id="rId3"/>
    <p:sldId id="389" r:id="rId4"/>
    <p:sldId id="404" r:id="rId5"/>
    <p:sldId id="405" r:id="rId6"/>
    <p:sldId id="390" r:id="rId7"/>
    <p:sldId id="391" r:id="rId8"/>
    <p:sldId id="392" r:id="rId9"/>
    <p:sldId id="393" r:id="rId10"/>
    <p:sldId id="394" r:id="rId11"/>
    <p:sldId id="395" r:id="rId12"/>
    <p:sldId id="406" r:id="rId13"/>
    <p:sldId id="398" r:id="rId14"/>
    <p:sldId id="399" r:id="rId15"/>
    <p:sldId id="400" r:id="rId16"/>
    <p:sldId id="403" r:id="rId17"/>
    <p:sldId id="401" r:id="rId18"/>
    <p:sldId id="402" r:id="rId19"/>
    <p:sldId id="342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672"/>
    <a:srgbClr val="92BBB7"/>
    <a:srgbClr val="FF6600"/>
    <a:srgbClr val="DDDDFF"/>
    <a:srgbClr val="F6B7B0"/>
    <a:srgbClr val="FF6699"/>
    <a:srgbClr val="CCCCFF"/>
    <a:srgbClr val="009999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>
        <p:scale>
          <a:sx n="90" d="100"/>
          <a:sy n="90" d="100"/>
        </p:scale>
        <p:origin x="-1356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13198247338426E-2"/>
          <c:y val="5.0713669494569236E-2"/>
          <c:w val="0.23633136392930307"/>
          <c:h val="0.743571529550108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30,8 % имеют повышенный уровень АД ≥ 140/90 мм. рт. ст.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Население Республики Беларусь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2.7467934000000001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Население Республики Беларусь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6.4091845999999997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052992"/>
        <c:axId val="218688320"/>
      </c:barChart>
      <c:catAx>
        <c:axId val="21205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688320"/>
        <c:crosses val="autoZero"/>
        <c:auto val="1"/>
        <c:lblAlgn val="ctr"/>
        <c:lblOffset val="100"/>
        <c:noMultiLvlLbl val="0"/>
      </c:catAx>
      <c:valAx>
        <c:axId val="21868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5299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46722568555638239"/>
          <c:y val="0.39013374727857297"/>
          <c:w val="0.53277433136090124"/>
          <c:h val="0.3353330257303274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15D87-2634-4328-A060-7BACE4499D69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3171-E280-4889-8EB2-EA9CE374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0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171-E280-4889-8EB2-EA9CE374E5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Соответственно подбор</a:t>
            </a:r>
            <a:r>
              <a:rPr lang="ru-RU" baseline="0" dirty="0" smtClean="0"/>
              <a:t> адекватной терапии с адекватной приверженностью остаются актуальной проблемой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44CBD-F572-4994-AB37-7B2738185B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8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1D45E-07D0-4C92-9F65-0A81B6A33C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0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171-E280-4889-8EB2-EA9CE374E55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5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D25A9A-4588-F950-15AF-937F795AC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29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4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16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9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0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9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4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58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7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F4D78A-B50F-94B9-8230-DEB2A9DF2F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D1A-1E00-4F00-9601-127C15B7BBB5}" type="datetimeFigureOut">
              <a:rPr lang="x-none" smtClean="0"/>
              <a:t>06.02.2026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21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46" y="2576511"/>
            <a:ext cx="5973775" cy="1158912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895" y="3735423"/>
            <a:ext cx="9092209" cy="1224652"/>
          </a:xfrm>
          <a:effectLst/>
        </p:spPr>
        <p:txBody>
          <a:bodyPr>
            <a:normAutofit/>
          </a:bodyPr>
          <a:lstStyle/>
          <a:p>
            <a:r>
              <a:rPr lang="en-US" sz="2900" b="0" dirty="0">
                <a:ln w="0"/>
                <a:solidFill>
                  <a:schemeClr val="tx1"/>
                </a:solidFill>
                <a:latin typeface="+mj-lt"/>
              </a:rPr>
              <a:t>60</a:t>
            </a:r>
            <a:r>
              <a:rPr lang="en-US" sz="2700" b="0" dirty="0">
                <a:ln w="0"/>
                <a:solidFill>
                  <a:schemeClr val="tx1"/>
                </a:solidFill>
                <a:latin typeface="+mj-lt"/>
              </a:rPr>
              <a:t> </a:t>
            </a:r>
            <a:r>
              <a:rPr lang="ru-RU" sz="2700" b="0" dirty="0">
                <a:ln w="0"/>
                <a:solidFill>
                  <a:schemeClr val="tx1"/>
                </a:solidFill>
                <a:latin typeface="+mj-lt"/>
              </a:rPr>
              <a:t>ЛЕТ НАМ ДОВЕРЯЮТ САМОЕ </a:t>
            </a:r>
            <a:r>
              <a:rPr lang="ru-RU" sz="2700" b="0" dirty="0" smtClean="0">
                <a:ln w="0"/>
                <a:solidFill>
                  <a:schemeClr val="tx1"/>
                </a:solidFill>
                <a:latin typeface="+mj-lt"/>
              </a:rPr>
              <a:t>ЦЕННОЕ</a:t>
            </a:r>
            <a:endParaRPr lang="ru-RU" sz="2700" b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5486400" y="5402953"/>
            <a:ext cx="2254102" cy="324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2099771"/>
            <a:ext cx="2509284" cy="324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3751362"/>
            <a:ext cx="2509284" cy="324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31" y="652397"/>
            <a:ext cx="10966938" cy="879475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dirty="0" smtClean="0">
                <a:solidFill>
                  <a:schemeClr val="tx1"/>
                </a:solidFill>
              </a:rPr>
              <a:t>В клинической практике возможен прямой переход к фиксированным комбинациям в следующих случаях: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815" y="2039815"/>
            <a:ext cx="11570677" cy="4654062"/>
          </a:xfrm>
        </p:spPr>
        <p:txBody>
          <a:bodyPr>
            <a:normAutofit/>
          </a:bodyPr>
          <a:lstStyle/>
          <a:p>
            <a:r>
              <a:rPr lang="ru-RU" dirty="0" err="1" smtClean="0"/>
              <a:t>Ирбесартан+Гидрохлортиазид</a:t>
            </a:r>
            <a:r>
              <a:rPr lang="ru-RU" dirty="0" smtClean="0"/>
              <a:t> </a:t>
            </a:r>
            <a:r>
              <a:rPr lang="ru-RU" b="1" dirty="0" smtClean="0"/>
              <a:t>150 мг + 12,5 мг </a:t>
            </a:r>
            <a:r>
              <a:rPr lang="ru-RU" dirty="0" smtClean="0"/>
              <a:t>можно рекомендовать пациентам, у которых артериальное давление </a:t>
            </a:r>
            <a:r>
              <a:rPr lang="ru-RU" dirty="0" smtClean="0">
                <a:solidFill>
                  <a:srgbClr val="C00000"/>
                </a:solidFill>
              </a:rPr>
              <a:t>недостаточно контролируется при </a:t>
            </a:r>
            <a:r>
              <a:rPr lang="ru-RU" dirty="0" err="1" smtClean="0">
                <a:solidFill>
                  <a:srgbClr val="C00000"/>
                </a:solidFill>
              </a:rPr>
              <a:t>монотерапии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ирбесартаном</a:t>
            </a:r>
            <a:r>
              <a:rPr lang="ru-RU" dirty="0" smtClean="0">
                <a:solidFill>
                  <a:srgbClr val="C00000"/>
                </a:solidFill>
              </a:rPr>
              <a:t> 150 мг или </a:t>
            </a:r>
            <a:r>
              <a:rPr lang="ru-RU" dirty="0" err="1" smtClean="0">
                <a:solidFill>
                  <a:srgbClr val="C00000"/>
                </a:solidFill>
              </a:rPr>
              <a:t>гидрохлортиазидом</a:t>
            </a:r>
            <a:r>
              <a:rPr lang="ru-RU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dirty="0" err="1"/>
              <a:t>Ирбесартан+Гидрохлортиазид</a:t>
            </a:r>
            <a:r>
              <a:rPr lang="ru-RU" dirty="0"/>
              <a:t> </a:t>
            </a:r>
            <a:r>
              <a:rPr lang="ru-RU" b="1" dirty="0" smtClean="0"/>
              <a:t>300 </a:t>
            </a:r>
            <a:r>
              <a:rPr lang="ru-RU" b="1" dirty="0"/>
              <a:t>мг + 12,5 мг</a:t>
            </a:r>
            <a:r>
              <a:rPr lang="ru-RU" dirty="0"/>
              <a:t> </a:t>
            </a:r>
            <a:r>
              <a:rPr lang="ru-RU" dirty="0" smtClean="0"/>
              <a:t>– пациентам</a:t>
            </a:r>
            <a:r>
              <a:rPr lang="ru-RU" dirty="0"/>
              <a:t>, у которых артериальное давление </a:t>
            </a:r>
            <a:r>
              <a:rPr lang="ru-RU" dirty="0">
                <a:solidFill>
                  <a:srgbClr val="C00000"/>
                </a:solidFill>
              </a:rPr>
              <a:t>недостаточно контролируется при </a:t>
            </a:r>
            <a:r>
              <a:rPr lang="ru-RU" dirty="0" err="1">
                <a:solidFill>
                  <a:srgbClr val="C00000"/>
                </a:solidFill>
              </a:rPr>
              <a:t>монотерапии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ирбесартаном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300 </a:t>
            </a:r>
            <a:r>
              <a:rPr lang="ru-RU" dirty="0">
                <a:solidFill>
                  <a:srgbClr val="C00000"/>
                </a:solidFill>
              </a:rPr>
              <a:t>мг или </a:t>
            </a:r>
            <a:r>
              <a:rPr lang="ru-RU" dirty="0" smtClean="0">
                <a:solidFill>
                  <a:srgbClr val="C00000"/>
                </a:solidFill>
              </a:rPr>
              <a:t>препаратом </a:t>
            </a:r>
            <a:r>
              <a:rPr lang="ru-RU" dirty="0" err="1">
                <a:solidFill>
                  <a:srgbClr val="C00000"/>
                </a:solidFill>
              </a:rPr>
              <a:t>Ирбесартан+Гидрохлортиазид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150 </a:t>
            </a:r>
            <a:r>
              <a:rPr lang="ru-RU" dirty="0">
                <a:solidFill>
                  <a:srgbClr val="C00000"/>
                </a:solidFill>
              </a:rPr>
              <a:t>мг + 12,5 </a:t>
            </a:r>
            <a:r>
              <a:rPr lang="ru-RU" dirty="0" smtClean="0">
                <a:solidFill>
                  <a:srgbClr val="C00000"/>
                </a:solidFill>
              </a:rPr>
              <a:t>мг;</a:t>
            </a:r>
          </a:p>
          <a:p>
            <a:r>
              <a:rPr lang="ru-RU" dirty="0" err="1" smtClean="0"/>
              <a:t>Ирбесартан+Гидрохлортиазид</a:t>
            </a:r>
            <a:r>
              <a:rPr lang="ru-RU" dirty="0" smtClean="0"/>
              <a:t> </a:t>
            </a:r>
            <a:r>
              <a:rPr lang="ru-RU" b="1" dirty="0"/>
              <a:t>300 мг + </a:t>
            </a:r>
            <a:r>
              <a:rPr lang="ru-RU" b="1" dirty="0" smtClean="0"/>
              <a:t>25 </a:t>
            </a:r>
            <a:r>
              <a:rPr lang="ru-RU" b="1" dirty="0"/>
              <a:t>мг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пациентам</a:t>
            </a:r>
            <a:r>
              <a:rPr lang="ru-RU" dirty="0"/>
              <a:t>, у которых артериальное давление </a:t>
            </a:r>
            <a:r>
              <a:rPr lang="ru-RU" dirty="0">
                <a:solidFill>
                  <a:srgbClr val="C00000"/>
                </a:solidFill>
              </a:rPr>
              <a:t>недостаточно контролируется при </a:t>
            </a:r>
            <a:r>
              <a:rPr lang="ru-RU" dirty="0" smtClean="0">
                <a:solidFill>
                  <a:srgbClr val="C00000"/>
                </a:solidFill>
              </a:rPr>
              <a:t>терапии препаратом </a:t>
            </a:r>
            <a:r>
              <a:rPr lang="ru-RU" dirty="0" err="1" smtClean="0">
                <a:solidFill>
                  <a:srgbClr val="C00000"/>
                </a:solidFill>
              </a:rPr>
              <a:t>Ирбесартан+Гидрохлортиазид</a:t>
            </a:r>
            <a:r>
              <a:rPr lang="ru-RU" dirty="0" smtClean="0">
                <a:solidFill>
                  <a:srgbClr val="C00000"/>
                </a:solidFill>
              </a:rPr>
              <a:t> 300 </a:t>
            </a:r>
            <a:r>
              <a:rPr lang="ru-RU" dirty="0">
                <a:solidFill>
                  <a:srgbClr val="C00000"/>
                </a:solidFill>
              </a:rPr>
              <a:t>мг + 12,5 </a:t>
            </a:r>
            <a:r>
              <a:rPr lang="ru-RU" dirty="0" smtClean="0">
                <a:solidFill>
                  <a:srgbClr val="C00000"/>
                </a:solidFill>
              </a:rPr>
              <a:t>мг.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5999" y="1268774"/>
            <a:ext cx="22860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Гибкий режим </a:t>
            </a:r>
          </a:p>
          <a:p>
            <a:r>
              <a:rPr lang="ru-RU" sz="2400" b="1" dirty="0" smtClean="0"/>
              <a:t>дозирования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31" y="652397"/>
            <a:ext cx="10966938" cy="879475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dirty="0" smtClean="0">
                <a:solidFill>
                  <a:schemeClr val="tx1"/>
                </a:solidFill>
              </a:rPr>
              <a:t>В клинической практике возможен прямой переход к фиксированным комбинациям в следующих случаях: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5999" y="1268774"/>
            <a:ext cx="22860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Гибкий режим </a:t>
            </a:r>
          </a:p>
          <a:p>
            <a:r>
              <a:rPr lang="ru-RU" sz="2400" b="1" dirty="0" smtClean="0"/>
              <a:t>дозирования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6" y="2077455"/>
            <a:ext cx="2400536" cy="108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83" y="2099771"/>
            <a:ext cx="2071313" cy="10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6202326" y="2639790"/>
            <a:ext cx="1112874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Romanovskaya-T\Desktop\Ирберсартан+гидрохлортиазид 150x12,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36" y="1985541"/>
            <a:ext cx="2539161" cy="12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02417" y="27881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6" y="3686115"/>
            <a:ext cx="2280746" cy="14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402417" y="465240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pic>
        <p:nvPicPr>
          <p:cNvPr id="14" name="Picture 2" descr="C:\Users\Romanovskaya-T\Desktop\Ирберсартан+гидрохлортиазид 150x12,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83" y="3817825"/>
            <a:ext cx="2376745" cy="12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546112" y="4419781"/>
            <a:ext cx="1112874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Romanovskaya-T\Desktop\Ирберсартан+гидрохлортиазид 300x12,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32" y="3656323"/>
            <a:ext cx="2604977" cy="13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Romanovskaya-T\Desktop\Ирберсартан+гидрохлортиазид 300x12,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62" y="5368741"/>
            <a:ext cx="2604977" cy="13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5332254" y="6039316"/>
            <a:ext cx="1112874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Romanovskaya-T\Desktop\Ирберсартан+гидрохлортиазид 300x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0" y="5283681"/>
            <a:ext cx="2604977" cy="13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833" y="263979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4134" y="4570998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54166" y="5808483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31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00500"/>
            <a:ext cx="10953997" cy="8794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Наличие комбинации </a:t>
            </a:r>
            <a:r>
              <a:rPr lang="ru-RU" dirty="0" err="1" smtClean="0">
                <a:latin typeface="+mn-lt"/>
              </a:rPr>
              <a:t>Ирбесартан+Гидрохлортиазид</a:t>
            </a:r>
            <a:r>
              <a:rPr lang="ru-RU" dirty="0" smtClean="0">
                <a:latin typeface="+mn-lt"/>
              </a:rPr>
              <a:t> в перечнях РБ</a:t>
            </a: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526" y="1650670"/>
            <a:ext cx="105809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Республиканский формуляр</a:t>
            </a:r>
          </a:p>
          <a:p>
            <a:r>
              <a:rPr lang="ru-RU" sz="2000" dirty="0"/>
              <a:t>Постановление МЗ РБ от </a:t>
            </a:r>
            <a:r>
              <a:rPr lang="ru-RU" sz="2000" dirty="0" smtClean="0"/>
              <a:t>22.08.2025г</a:t>
            </a:r>
            <a:r>
              <a:rPr lang="ru-RU" sz="2000" dirty="0"/>
              <a:t>. </a:t>
            </a:r>
            <a:r>
              <a:rPr lang="ru-RU" sz="2000" dirty="0" smtClean="0"/>
              <a:t>№90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2. </a:t>
            </a:r>
            <a:r>
              <a:rPr lang="ru-RU" sz="2800" dirty="0"/>
              <a:t>Перечень лекарственных препаратов, реализуемых </a:t>
            </a:r>
            <a:endParaRPr lang="ru-RU" sz="2800" dirty="0" smtClean="0"/>
          </a:p>
          <a:p>
            <a:r>
              <a:rPr lang="ru-RU" sz="2800" dirty="0" smtClean="0"/>
              <a:t>без </a:t>
            </a:r>
            <a:r>
              <a:rPr lang="ru-RU" sz="2800" dirty="0"/>
              <a:t>рецепта врача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Постановление МЗ РБ от 10.04.2019г. №27 (ред. 18.08.2025 №82)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8" name="Picture 2" descr="C:\Users\Romanovskaya-T\Desktop\Ирберсартан+гидрохлортиазид 150x12,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4330555"/>
            <a:ext cx="3214048" cy="16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manovskaya-T\Desktop\Ирберсартан+гидрохлортиазид 300x12,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20" y="4322517"/>
            <a:ext cx="3248926" cy="16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Romanovskaya-T\Desktop\Ирберсартан+гидрохлортиазид 300x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17" y="4225278"/>
            <a:ext cx="3291671" cy="16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качать бесплатно иконки на тему «New» в форматах PNG и 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74" y="1678772"/>
            <a:ext cx="721218" cy="7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211" y="312571"/>
            <a:ext cx="10796954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+mn-lt"/>
              </a:rPr>
              <a:t>Ирбесартан</a:t>
            </a:r>
            <a:r>
              <a:rPr lang="ru-RU" dirty="0" smtClean="0">
                <a:latin typeface="+mn-lt"/>
              </a:rPr>
              <a:t> </a:t>
            </a:r>
            <a:br>
              <a:rPr lang="ru-RU" dirty="0" smtClean="0"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таблетки, покрытые пленочной оболочкой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03" y="2102807"/>
            <a:ext cx="3692383" cy="177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18" y="4685150"/>
            <a:ext cx="3692384" cy="166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24" y="2649447"/>
            <a:ext cx="3226989" cy="203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1" y="1486941"/>
            <a:ext cx="1031863" cy="10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86" y="3922022"/>
            <a:ext cx="1031863" cy="10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57" y="1946344"/>
            <a:ext cx="1031863" cy="10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95" y="358281"/>
            <a:ext cx="4353170" cy="11254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Напоминаем! </a:t>
            </a:r>
            <a:r>
              <a:rPr lang="ru-RU" sz="2400" b="1" dirty="0" smtClean="0">
                <a:solidFill>
                  <a:schemeClr val="tx1"/>
                </a:solidFill>
              </a:rPr>
              <a:t>В 2020 году </a:t>
            </a:r>
            <a:r>
              <a:rPr lang="ru-RU" sz="2400" dirty="0" smtClean="0">
                <a:solidFill>
                  <a:schemeClr val="tx1"/>
                </a:solidFill>
              </a:rPr>
              <a:t>освоен </a:t>
            </a:r>
            <a:r>
              <a:rPr lang="ru-RU" sz="2400" dirty="0" err="1" smtClean="0">
                <a:solidFill>
                  <a:schemeClr val="tx1"/>
                </a:solidFill>
              </a:rPr>
              <a:t>монопрепарат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Ирбесартан</a:t>
            </a:r>
            <a:r>
              <a:rPr lang="ru-RU" sz="2400" dirty="0" smtClean="0">
                <a:solidFill>
                  <a:schemeClr val="tx1"/>
                </a:solidFill>
              </a:rPr>
              <a:t> в 3-ех дозировках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Показания к применению </a:t>
            </a:r>
            <a:r>
              <a:rPr lang="ru-RU" b="1" dirty="0" err="1" smtClean="0"/>
              <a:t>Ирбесартана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1701" y="1775381"/>
            <a:ext cx="5686424" cy="4146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Лечение </a:t>
            </a:r>
            <a:r>
              <a:rPr lang="ru-RU" sz="3200" b="1" dirty="0" err="1" smtClean="0"/>
              <a:t>эссенциальной</a:t>
            </a:r>
            <a:r>
              <a:rPr lang="ru-RU" sz="3200" b="1" dirty="0" smtClean="0"/>
              <a:t> артериальной гипертензии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Лечение 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поражений почек 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у пациентов </a:t>
            </a:r>
            <a:r>
              <a:rPr lang="ru-RU" sz="3200" i="1" dirty="0"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3200" i="1" dirty="0" smtClean="0">
                <a:ea typeface="Calibri" pitchFamily="34" charset="0"/>
                <a:cs typeface="Times New Roman" pitchFamily="18" charset="0"/>
              </a:rPr>
              <a:t>артериальной гипертензией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3200" i="1" dirty="0">
                <a:ea typeface="Calibri" pitchFamily="34" charset="0"/>
                <a:cs typeface="Times New Roman" pitchFamily="18" charset="0"/>
              </a:rPr>
              <a:t>сахарным </a:t>
            </a:r>
            <a:r>
              <a:rPr lang="ru-RU" sz="3200" i="1" dirty="0" smtClean="0">
                <a:ea typeface="Calibri" pitchFamily="34" charset="0"/>
                <a:cs typeface="Times New Roman" pitchFamily="18" charset="0"/>
              </a:rPr>
              <a:t>диабетом 2-го </a:t>
            </a:r>
            <a:r>
              <a:rPr lang="ru-RU" sz="3200" i="1" dirty="0">
                <a:ea typeface="Calibri" pitchFamily="34" charset="0"/>
                <a:cs typeface="Times New Roman" pitchFamily="18" charset="0"/>
              </a:rPr>
              <a:t>типа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 в составе комбинированной </a:t>
            </a:r>
            <a:r>
              <a:rPr lang="ru-RU" sz="3200" dirty="0" err="1">
                <a:ea typeface="Calibri" pitchFamily="34" charset="0"/>
                <a:cs typeface="Times New Roman" pitchFamily="18" charset="0"/>
              </a:rPr>
              <a:t>антигипертензивной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 терапии</a:t>
            </a:r>
            <a:endParaRPr lang="ru-RU" sz="3200" dirty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11300"/>
          <a:stretch/>
        </p:blipFill>
        <p:spPr>
          <a:xfrm>
            <a:off x="819395" y="2119434"/>
            <a:ext cx="4405747" cy="3458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 дозирования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7674" y="1370868"/>
            <a:ext cx="7289557" cy="16397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dirty="0">
                <a:cs typeface="Times New Roman" pitchFamily="18" charset="0"/>
              </a:rPr>
              <a:t>Предпочтительная поддерживающая доза при поражении почек при </a:t>
            </a:r>
            <a:r>
              <a:rPr lang="ru-RU" sz="3000" dirty="0" smtClean="0">
                <a:cs typeface="Times New Roman" pitchFamily="18" charset="0"/>
              </a:rPr>
              <a:t>артериальной гипертензии и сахарном диабете </a:t>
            </a:r>
            <a:endParaRPr lang="ru-RU" sz="3000" dirty="0"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62150" y="1476375"/>
            <a:ext cx="1333500" cy="1257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300 мг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62150" y="3162300"/>
            <a:ext cx="1333500" cy="1257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150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62150" y="4829175"/>
            <a:ext cx="1333500" cy="1257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75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57674" y="3571875"/>
            <a:ext cx="6181726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cs typeface="Times New Roman" pitchFamily="18" charset="0"/>
              </a:rPr>
              <a:t>Обычная начальная </a:t>
            </a:r>
            <a:r>
              <a:rPr lang="ru-RU" sz="3000" dirty="0" smtClean="0">
                <a:cs typeface="Times New Roman" pitchFamily="18" charset="0"/>
              </a:rPr>
              <a:t>доза</a:t>
            </a:r>
            <a:endParaRPr lang="ru-RU" sz="3000" dirty="0"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57673" y="5026025"/>
            <a:ext cx="6686551" cy="106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000" dirty="0" smtClean="0">
                <a:cs typeface="Times New Roman" pitchFamily="18" charset="0"/>
              </a:rPr>
              <a:t>Доза у пациентов на гемодиализе и старше 75 лет</a:t>
            </a:r>
            <a:endParaRPr lang="ru-RU" sz="3000" dirty="0"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27" y="1063930"/>
            <a:ext cx="11407073" cy="549996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/>
              <a:t>Ирбесартан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таблетки, покрытые пленочной оболочкой, 75 мг, 150 мг и 300 мг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66" y="1795616"/>
            <a:ext cx="8683163" cy="4702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u="sng" dirty="0" smtClean="0"/>
              <a:t>Входит в: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Перечень основных лекарственных средств </a:t>
            </a:r>
            <a:r>
              <a:rPr lang="ru-RU" sz="2600" dirty="0" smtClean="0"/>
              <a:t>(Постановление МЗ РБ от 16.07.2007 №65,                                ред. от 03.06.2024 №96)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Республиканский формуляр лекарственных средств </a:t>
            </a: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</a:t>
            </a:r>
            <a:r>
              <a:rPr lang="ru-RU" sz="2600" dirty="0" smtClean="0"/>
              <a:t>(</a:t>
            </a:r>
            <a:r>
              <a:rPr lang="ru-RU" sz="2600" dirty="0"/>
              <a:t>Постановление МЗ РБ от </a:t>
            </a:r>
            <a:r>
              <a:rPr lang="en-US" sz="2600" dirty="0" smtClean="0"/>
              <a:t>22</a:t>
            </a:r>
            <a:r>
              <a:rPr lang="ru-RU" sz="2600" dirty="0" smtClean="0"/>
              <a:t>.0</a:t>
            </a:r>
            <a:r>
              <a:rPr lang="en-US" sz="2600" dirty="0" smtClean="0"/>
              <a:t>8</a:t>
            </a:r>
            <a:r>
              <a:rPr lang="ru-RU" sz="2600" dirty="0" smtClean="0"/>
              <a:t>.202</a:t>
            </a:r>
            <a:r>
              <a:rPr lang="en-US" sz="2600" dirty="0" smtClean="0"/>
              <a:t>5</a:t>
            </a:r>
            <a:r>
              <a:rPr lang="ru-RU" sz="2600" dirty="0" smtClean="0"/>
              <a:t> </a:t>
            </a:r>
            <a:r>
              <a:rPr lang="ru-RU" sz="2600" dirty="0" smtClean="0"/>
              <a:t>№</a:t>
            </a:r>
            <a:r>
              <a:rPr lang="ru-RU" sz="2600" dirty="0" smtClean="0"/>
              <a:t>9</a:t>
            </a:r>
            <a:r>
              <a:rPr lang="en-US" sz="2600" dirty="0" smtClean="0"/>
              <a:t>0</a:t>
            </a:r>
            <a:r>
              <a:rPr lang="ru-RU" sz="2600" dirty="0" smtClean="0"/>
              <a:t>)</a:t>
            </a:r>
            <a:endParaRPr lang="ru-RU" sz="26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Перечень лекарственных препаратов, реализуемых без рецепта врача </a:t>
            </a:r>
            <a:r>
              <a:rPr lang="en-US" sz="3200" dirty="0" smtClean="0"/>
              <a:t> </a:t>
            </a:r>
            <a:r>
              <a:rPr lang="ru-RU" sz="2600" dirty="0" smtClean="0"/>
              <a:t>(</a:t>
            </a:r>
            <a:r>
              <a:rPr lang="ru-RU" sz="2600" dirty="0"/>
              <a:t>Постановление МЗ РБ от </a:t>
            </a:r>
            <a:r>
              <a:rPr lang="ru-RU" sz="2600" dirty="0" smtClean="0"/>
              <a:t>10.04.2019 №27,                                ред. от 18.08.2025 №82)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91" y="1715595"/>
            <a:ext cx="2832261" cy="135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90" y="3246910"/>
            <a:ext cx="2832262" cy="127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79" y="4685150"/>
            <a:ext cx="2475278" cy="156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8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741"/>
            <a:ext cx="10515600" cy="8794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Сравнительная характеристика «</a:t>
            </a:r>
            <a:r>
              <a:rPr lang="ru-RU" dirty="0" err="1" smtClean="0">
                <a:solidFill>
                  <a:schemeClr val="tx1"/>
                </a:solidFill>
              </a:rPr>
              <a:t>сартанов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943120"/>
              </p:ext>
            </p:extLst>
          </p:nvPr>
        </p:nvGraphicFramePr>
        <p:xfrm>
          <a:off x="1060916" y="1065056"/>
          <a:ext cx="10220326" cy="433781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09970"/>
                <a:gridCol w="804008"/>
                <a:gridCol w="1065474"/>
                <a:gridCol w="1126484"/>
                <a:gridCol w="1126484"/>
                <a:gridCol w="1126484"/>
                <a:gridCol w="880148"/>
                <a:gridCol w="1362075"/>
                <a:gridCol w="1219199"/>
              </a:tblGrid>
              <a:tr h="8351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Лекарственное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средство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Доза, мг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baseline="-25000" dirty="0">
                          <a:effectLst/>
                        </a:rPr>
                        <a:t>1/2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</a:rPr>
                        <a:t>T</a:t>
                      </a:r>
                      <a:r>
                        <a:rPr lang="en-US" sz="1600" baseline="-25000" dirty="0" err="1">
                          <a:effectLst/>
                        </a:rPr>
                        <a:t>ma</a:t>
                      </a:r>
                      <a:r>
                        <a:rPr lang="ru-RU" sz="1600" baseline="-25000" dirty="0">
                          <a:effectLst/>
                        </a:rPr>
                        <a:t>х</a:t>
                      </a:r>
                      <a:r>
                        <a:rPr lang="ru-RU" sz="1600" dirty="0">
                          <a:effectLst/>
                        </a:rPr>
                        <a:t>, 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F, %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Влияние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пищи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</a:rPr>
                        <a:t>Vd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Пути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выведения,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печень/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почки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CYP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метаболизм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5714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Ирбесартан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75–300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11–15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1,3–3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60–80%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53–93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80/20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2C9, 3A4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2772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Валсартан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80–320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2–4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23–50%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16–17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83/13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2C9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7670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Лозартан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25–100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1–1,5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33%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34/12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60/35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2C9, 3A4</a:t>
                      </a:r>
                      <a:endParaRPr lang="en-US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</a:tr>
              <a:tr h="649260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Кандесартана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 err="1">
                          <a:effectLst/>
                        </a:rPr>
                        <a:t>цилекситил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8–32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2–5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42%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9,1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67/33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2C9</a:t>
                      </a:r>
                      <a:endParaRPr lang="en-US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</a:tr>
              <a:tr h="307670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Телмисартан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40–80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0,5–1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43%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500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&gt;97/&lt;1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</a:tr>
              <a:tr h="571388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Олмесартана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 err="1">
                          <a:effectLst/>
                        </a:rPr>
                        <a:t>медоксомил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20–40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12–14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1,7–2,5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26%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17,1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50–65/35–50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</a:tr>
              <a:tr h="609501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Азилсартана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медоксомил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1,5–3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60%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 b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55/42</a:t>
                      </a:r>
                      <a:endParaRPr lang="ru-RU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2C9,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CYP2B6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CYP2C8</a:t>
                      </a:r>
                      <a:endParaRPr lang="en-US" sz="1400" b="0" dirty="0">
                        <a:solidFill>
                          <a:srgbClr val="1D1B1B"/>
                        </a:solidFill>
                        <a:effectLst/>
                      </a:endParaRPr>
                    </a:p>
                  </a:txBody>
                  <a:tcPr marL="43953" marR="43953" marT="21976" marB="21976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2597" y="5487933"/>
            <a:ext cx="8181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 – </a:t>
            </a:r>
            <a:r>
              <a:rPr lang="ru-RU" dirty="0"/>
              <a:t>период </a:t>
            </a:r>
            <a:r>
              <a:rPr lang="ru-RU" dirty="0" smtClean="0"/>
              <a:t>полувыведения</a:t>
            </a:r>
          </a:p>
          <a:p>
            <a:r>
              <a:rPr lang="ru-RU" dirty="0" smtClean="0"/>
              <a:t>F </a:t>
            </a:r>
            <a:r>
              <a:rPr lang="ru-RU" dirty="0"/>
              <a:t>– </a:t>
            </a:r>
            <a:r>
              <a:rPr lang="ru-RU" dirty="0" err="1" smtClean="0"/>
              <a:t>биодоступность</a:t>
            </a:r>
            <a:endParaRPr lang="ru-RU" dirty="0" smtClean="0"/>
          </a:p>
          <a:p>
            <a:r>
              <a:rPr lang="ru-RU" dirty="0" err="1" smtClean="0"/>
              <a:t>T</a:t>
            </a:r>
            <a:r>
              <a:rPr lang="ru-RU" baseline="-25000" dirty="0" err="1" smtClean="0"/>
              <a:t>max</a:t>
            </a:r>
            <a:r>
              <a:rPr lang="ru-RU" dirty="0" smtClean="0"/>
              <a:t> </a:t>
            </a:r>
            <a:r>
              <a:rPr lang="ru-RU" dirty="0"/>
              <a:t>– время до достижения максимальной </a:t>
            </a:r>
            <a:r>
              <a:rPr lang="ru-RU" dirty="0" smtClean="0"/>
              <a:t>концентрации </a:t>
            </a:r>
            <a:r>
              <a:rPr lang="ru-RU" dirty="0"/>
              <a:t>в </a:t>
            </a:r>
            <a:r>
              <a:rPr lang="ru-RU" dirty="0" smtClean="0"/>
              <a:t>плазме </a:t>
            </a:r>
          </a:p>
          <a:p>
            <a:r>
              <a:rPr lang="ru-RU" dirty="0" err="1" smtClean="0"/>
              <a:t>Vd</a:t>
            </a:r>
            <a:r>
              <a:rPr lang="ru-RU" dirty="0" smtClean="0"/>
              <a:t> </a:t>
            </a:r>
            <a:r>
              <a:rPr lang="ru-RU" dirty="0"/>
              <a:t>– объем </a:t>
            </a:r>
            <a:r>
              <a:rPr lang="ru-RU" dirty="0" smtClean="0"/>
              <a:t>распределения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22486" y="5487933"/>
            <a:ext cx="6648450" cy="64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 smtClean="0">
                <a:latin typeface="+mn-lt"/>
              </a:rPr>
              <a:t>Эффективность и безопасность </a:t>
            </a:r>
            <a:r>
              <a:rPr lang="ru-RU" sz="1400" i="1" dirty="0" err="1" smtClean="0">
                <a:latin typeface="+mn-lt"/>
              </a:rPr>
              <a:t>сартанов</a:t>
            </a:r>
            <a:r>
              <a:rPr lang="ru-RU" sz="1400" i="1" dirty="0" smtClean="0">
                <a:latin typeface="+mn-lt"/>
              </a:rPr>
              <a:t> в клинической практике (БГМУ, Минск)</a:t>
            </a:r>
            <a:endParaRPr lang="en-US" sz="1400" i="1" dirty="0" smtClean="0">
              <a:latin typeface="+mn-lt"/>
            </a:endParaRPr>
          </a:p>
          <a:p>
            <a:r>
              <a:rPr lang="ru-RU" sz="1400" i="1" dirty="0">
                <a:latin typeface="+mn-lt"/>
              </a:rPr>
              <a:t>Королева А.А., Журавков Ю.Л.</a:t>
            </a:r>
          </a:p>
          <a:p>
            <a:endParaRPr lang="ru-RU" sz="1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r="75411" b="-1"/>
          <a:stretch/>
        </p:blipFill>
        <p:spPr>
          <a:xfrm>
            <a:off x="720145" y="2213526"/>
            <a:ext cx="287943" cy="223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r="75411" b="-1"/>
          <a:stretch/>
        </p:blipFill>
        <p:spPr>
          <a:xfrm>
            <a:off x="734654" y="2578068"/>
            <a:ext cx="287943" cy="2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Сартаны </a:t>
            </a:r>
            <a:r>
              <a:rPr lang="ru-RU" dirty="0"/>
              <a:t>и</a:t>
            </a:r>
            <a:r>
              <a:rPr lang="ru-RU" dirty="0" smtClean="0"/>
              <a:t> ингибитор</a:t>
            </a:r>
            <a:r>
              <a:rPr lang="ru-RU" dirty="0"/>
              <a:t>ы</a:t>
            </a:r>
            <a:r>
              <a:rPr lang="ru-RU" dirty="0" smtClean="0"/>
              <a:t> АПФ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Сартаны</a:t>
            </a:r>
            <a:r>
              <a:rPr lang="ru-RU" sz="3200" dirty="0" smtClean="0"/>
              <a:t> и </a:t>
            </a:r>
            <a:r>
              <a:rPr lang="ru-RU" sz="3200" b="1" dirty="0" smtClean="0"/>
              <a:t>ингибиторы АПФ </a:t>
            </a:r>
            <a:r>
              <a:rPr lang="ru-RU" sz="3200" u="sng" dirty="0"/>
              <a:t>взаимозаменяемы</a:t>
            </a:r>
            <a:r>
              <a:rPr lang="ru-RU" sz="3200" dirty="0"/>
              <a:t>, поэтому при непереносимости или неэффективности одной группы </a:t>
            </a:r>
            <a:r>
              <a:rPr lang="ru-RU" sz="3200" dirty="0" smtClean="0"/>
              <a:t>возможно заменить </a:t>
            </a:r>
            <a:r>
              <a:rPr lang="ru-RU" sz="3200" dirty="0"/>
              <a:t>ее на другую.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Если </a:t>
            </a:r>
            <a:r>
              <a:rPr lang="ru-RU" sz="3200" dirty="0">
                <a:solidFill>
                  <a:srgbClr val="FF0000"/>
                </a:solidFill>
              </a:rPr>
              <a:t>ингибиторы АПФ вызывают сухой навязчивый кашель</a:t>
            </a:r>
            <a:r>
              <a:rPr lang="ru-RU" sz="3200" dirty="0"/>
              <a:t>, </a:t>
            </a:r>
            <a:r>
              <a:rPr lang="ru-RU" sz="3200" dirty="0" smtClean="0"/>
              <a:t>который </a:t>
            </a:r>
            <a:r>
              <a:rPr lang="ru-RU" sz="3200" dirty="0"/>
              <a:t>провоцирует головную боль и ухудшает общее состояние, пациенту целесообразно перейти на терапию </a:t>
            </a:r>
            <a:r>
              <a:rPr lang="ru-RU" sz="3200" dirty="0" err="1"/>
              <a:t>сартанами</a:t>
            </a:r>
            <a:r>
              <a:rPr lang="ru-RU" sz="3200" dirty="0"/>
              <a:t>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b="1" dirty="0" smtClean="0"/>
              <a:t>!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Одновременный </a:t>
            </a:r>
            <a:r>
              <a:rPr lang="ru-RU" sz="3200" dirty="0"/>
              <a:t>прием </a:t>
            </a:r>
            <a:r>
              <a:rPr lang="ru-RU" sz="3200" dirty="0" smtClean="0"/>
              <a:t>лекарственных препаратов </a:t>
            </a:r>
            <a:r>
              <a:rPr lang="ru-RU" sz="3200" dirty="0"/>
              <a:t>из обеих групп не имеет практического смысла.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1" y="2576511"/>
            <a:ext cx="5973775" cy="1158912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666737"/>
            <a:ext cx="12192000" cy="1224652"/>
          </a:xfrm>
          <a:effectLst/>
        </p:spPr>
        <p:txBody>
          <a:bodyPr>
            <a:normAutofit/>
          </a:bodyPr>
          <a:lstStyle/>
          <a:p>
            <a:r>
              <a:rPr lang="ru-RU" sz="3600" b="0" dirty="0" smtClean="0">
                <a:ln w="0"/>
                <a:solidFill>
                  <a:schemeClr val="tx1"/>
                </a:solidFill>
                <a:latin typeface="+mj-lt"/>
              </a:rPr>
              <a:t>Спасибо за внимание!</a:t>
            </a:r>
            <a:endParaRPr lang="ru-RU" sz="3200" b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79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err="1" smtClean="0">
                <a:latin typeface="+mn-lt"/>
              </a:rPr>
              <a:t>Ирбесартан+Гидрохлортиазид</a:t>
            </a:r>
            <a:r>
              <a:rPr lang="ru-RU" sz="5400" dirty="0" smtClean="0">
                <a:latin typeface="+mn-lt"/>
              </a:rPr>
              <a:t> </a:t>
            </a:r>
            <a:r>
              <a:rPr lang="ru-RU" sz="5400" dirty="0" smtClean="0">
                <a:ea typeface="Times New Roman"/>
                <a:cs typeface="Segoe UI Semilight" panose="020B0402040204020203" pitchFamily="34" charset="0"/>
                <a:sym typeface="Times New Roman"/>
              </a:rPr>
              <a:t>– </a:t>
            </a:r>
            <a:endParaRPr lang="ru-RU" sz="54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1210520"/>
            <a:ext cx="12191999" cy="137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121920" algn="ctr">
              <a:lnSpc>
                <a:spcPts val="5000"/>
              </a:lnSpc>
              <a:spcBef>
                <a:spcPts val="480"/>
              </a:spcBef>
              <a:buSzPts val="2400"/>
            </a:pPr>
            <a:r>
              <a:rPr lang="ru-RU" sz="4800" dirty="0">
                <a:solidFill>
                  <a:schemeClr val="dk1"/>
                </a:solidFill>
              </a:rPr>
              <a:t>ф</a:t>
            </a:r>
            <a:r>
              <a:rPr lang="ru-RU" sz="4800" dirty="0" smtClean="0">
                <a:solidFill>
                  <a:schemeClr val="dk1"/>
                </a:solidFill>
              </a:rPr>
              <a:t>иксированная комбинация в лечении артериальной гипертензии</a:t>
            </a:r>
            <a:endParaRPr lang="ru-RU" sz="48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0015" y="5688325"/>
            <a:ext cx="5283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Zhejiang </a:t>
            </a:r>
            <a:r>
              <a:rPr lang="en-US" sz="2000" i="1" dirty="0" err="1"/>
              <a:t>Tianyu</a:t>
            </a:r>
            <a:r>
              <a:rPr lang="en-US" sz="2000" i="1" dirty="0"/>
              <a:t> Pharmaceutical Co., Ltd, </a:t>
            </a:r>
            <a:r>
              <a:rPr lang="ru-RU" sz="2000" i="1" dirty="0" smtClean="0"/>
              <a:t>Китай/</a:t>
            </a:r>
          </a:p>
          <a:p>
            <a:r>
              <a:rPr lang="en-US" sz="2000" i="1" dirty="0"/>
              <a:t>Changzhou Pharmaceutical Factory, </a:t>
            </a:r>
            <a:r>
              <a:rPr lang="ru-RU" sz="2000" i="1" dirty="0"/>
              <a:t>Китай</a:t>
            </a:r>
            <a:endParaRPr lang="ru-RU" sz="2000" i="1" dirty="0" smtClean="0"/>
          </a:p>
        </p:txBody>
      </p:sp>
      <p:pic>
        <p:nvPicPr>
          <p:cNvPr id="11" name="Picture 2" descr="C:\Users\Romanovskaya-T\Desktop\Ирберсартан+гидрохлортиазид 150x12,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7435"/>
            <a:ext cx="3035300" cy="15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Romanovskaya-T\Desktop\Ирберсартан+гидрохлортиазид 300x12,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47" y="3550049"/>
            <a:ext cx="3146506" cy="15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Romanovskaya-T\Desktop\Ирберсартан+гидрохлортиазид 300x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51" y="4618581"/>
            <a:ext cx="3108606" cy="15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D:\Photoshopfiles\New Презентация\Флаги стран\Flag_of_the_People's_Republic_of_Chin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2834" y="5348362"/>
            <a:ext cx="558601" cy="3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353905" y="2199061"/>
            <a:ext cx="4985210" cy="13509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68"/>
            <a:ext cx="12192000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Показание к применению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препарата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Ирбесартан+гидрохлортиазид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11300"/>
          <a:stretch/>
        </p:blipFill>
        <p:spPr>
          <a:xfrm>
            <a:off x="1724025" y="1878424"/>
            <a:ext cx="3946594" cy="3098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3905" y="2335946"/>
            <a:ext cx="4985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Эссенциальная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артериальная гипертензия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53905" y="3686816"/>
            <a:ext cx="297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Внутрь </a:t>
            </a:r>
            <a:r>
              <a:rPr lang="ru-RU" sz="2400" i="1" u="sng" dirty="0" smtClean="0"/>
              <a:t>1 раз в день</a:t>
            </a:r>
            <a:r>
              <a:rPr lang="ru-RU" sz="2400" i="1" dirty="0" smtClean="0"/>
              <a:t>  </a:t>
            </a:r>
          </a:p>
          <a:p>
            <a:r>
              <a:rPr lang="ru-RU" sz="2400" i="1" dirty="0"/>
              <a:t>н</a:t>
            </a:r>
            <a:r>
              <a:rPr lang="ru-RU" sz="2400" i="1" dirty="0" smtClean="0"/>
              <a:t>езависимо от </a:t>
            </a:r>
          </a:p>
          <a:p>
            <a:r>
              <a:rPr lang="ru-RU" sz="2400" i="1" dirty="0" smtClean="0"/>
              <a:t>приема пищи</a:t>
            </a:r>
            <a:endParaRPr lang="ru-RU" sz="24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11" name="Picture 2" descr="C:\Users\Romanovskaya-T\Desktop\Ирберсартан+гидрохлортиазид 150x12,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9" y="5482542"/>
            <a:ext cx="2371529" cy="12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omanovskaya-T\Desktop\Ирберсартан+гидрохлортиазид 300x12,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82" y="5460537"/>
            <a:ext cx="2458416" cy="12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Romanovskaya-T\Desktop\Ирберсартан+гидрохлортиазид 300x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3" y="5421414"/>
            <a:ext cx="2428804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1" y="5099057"/>
            <a:ext cx="588935" cy="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14" y="5099056"/>
            <a:ext cx="588935" cy="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5" y="5047295"/>
            <a:ext cx="588935" cy="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121872"/>
            <a:ext cx="11125200" cy="2844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Артериальная гипертензия (АГ)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– синдром повышения систолического артериального давления выше 140 мм рт. ст. и/или диастолического артериального давления выше 90 мм рт. ст.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707029"/>
              </p:ext>
            </p:extLst>
          </p:nvPr>
        </p:nvGraphicFramePr>
        <p:xfrm>
          <a:off x="3334483" y="2689011"/>
          <a:ext cx="7028717" cy="366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210293"/>
            <a:ext cx="12191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Исследование </a:t>
            </a:r>
            <a:r>
              <a:rPr lang="en-US" sz="1400" i="1" dirty="0"/>
              <a:t>STEPS </a:t>
            </a:r>
            <a:r>
              <a:rPr lang="ru-RU" sz="1400" i="1" dirty="0"/>
              <a:t>в Республике </a:t>
            </a:r>
            <a:r>
              <a:rPr lang="ru-RU" sz="1400" i="1" dirty="0" smtClean="0"/>
              <a:t>Беларусь</a:t>
            </a:r>
            <a:endParaRPr lang="ru-RU" sz="1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4551" y="1799353"/>
            <a:ext cx="5662403" cy="428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3200" dirty="0" smtClean="0"/>
              <a:t>Правильный ЛП</a:t>
            </a:r>
            <a:endParaRPr lang="ru-RU" sz="3200" dirty="0"/>
          </a:p>
          <a:p>
            <a:pPr>
              <a:buFontTx/>
              <a:buNone/>
            </a:pPr>
            <a:r>
              <a:rPr lang="ru-RU" dirty="0"/>
              <a:t>для</a:t>
            </a:r>
            <a:endParaRPr lang="ru-RU" sz="2000" dirty="0"/>
          </a:p>
          <a:p>
            <a:pPr>
              <a:buFontTx/>
              <a:buNone/>
            </a:pPr>
            <a:r>
              <a:rPr lang="ru-RU" sz="3200" dirty="0"/>
              <a:t>Правильного пациента</a:t>
            </a:r>
          </a:p>
          <a:p>
            <a:pPr>
              <a:buFontTx/>
              <a:buNone/>
            </a:pPr>
            <a:r>
              <a:rPr lang="ru-RU" dirty="0"/>
              <a:t>в</a:t>
            </a:r>
            <a:endParaRPr lang="ru-RU" sz="2000" dirty="0"/>
          </a:p>
          <a:p>
            <a:pPr>
              <a:buFontTx/>
              <a:buNone/>
            </a:pPr>
            <a:r>
              <a:rPr lang="ru-RU" sz="3200" dirty="0"/>
              <a:t>Правильной дозе</a:t>
            </a:r>
          </a:p>
          <a:p>
            <a:pPr>
              <a:buFontTx/>
              <a:buNone/>
            </a:pPr>
            <a:r>
              <a:rPr lang="ru-RU" dirty="0"/>
              <a:t>в</a:t>
            </a:r>
            <a:endParaRPr lang="ru-RU" sz="2000" dirty="0"/>
          </a:p>
          <a:p>
            <a:pPr>
              <a:buFontTx/>
              <a:buNone/>
            </a:pPr>
            <a:r>
              <a:rPr lang="ru-RU" sz="3200" dirty="0"/>
              <a:t>Правильное время</a:t>
            </a:r>
          </a:p>
          <a:p>
            <a:pPr>
              <a:buFontTx/>
              <a:buNone/>
            </a:pPr>
            <a:r>
              <a:rPr lang="ru-RU" dirty="0"/>
              <a:t>по</a:t>
            </a:r>
            <a:endParaRPr lang="ru-RU" sz="2000" dirty="0"/>
          </a:p>
          <a:p>
            <a:pPr>
              <a:buFontTx/>
              <a:buNone/>
            </a:pPr>
            <a:r>
              <a:rPr lang="ru-RU" sz="3200" b="1" u="sng" dirty="0">
                <a:solidFill>
                  <a:srgbClr val="FF6600"/>
                </a:solidFill>
              </a:rPr>
              <a:t>Правильной цене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960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Стратегия достижения приверженности</a:t>
            </a:r>
          </a:p>
          <a:p>
            <a:pPr algn="ctr"/>
            <a:r>
              <a:rPr lang="ru-RU" sz="3200" dirty="0" smtClean="0"/>
              <a:t>Рациональное использование ЛП согласно рекомендациям ВОЗ!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15354" y="229927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800" b="1" dirty="0"/>
              <a:t>Удобство применения (1 раз в сутки)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800" b="1" dirty="0"/>
              <a:t>↓</a:t>
            </a:r>
            <a:r>
              <a:rPr lang="ru-RU" sz="2800" b="1" dirty="0" smtClean="0"/>
              <a:t> </a:t>
            </a:r>
            <a:r>
              <a:rPr lang="ru-RU" sz="2800" b="1" dirty="0"/>
              <a:t>нежелательных эффектов</a:t>
            </a:r>
          </a:p>
          <a:p>
            <a:pPr>
              <a:buFontTx/>
              <a:buNone/>
            </a:pPr>
            <a:endParaRPr lang="ru-RU" sz="2800" b="1" dirty="0"/>
          </a:p>
          <a:p>
            <a:pPr>
              <a:buFontTx/>
              <a:buNone/>
            </a:pPr>
            <a:r>
              <a:rPr lang="ru-RU" sz="2800" b="1" dirty="0"/>
              <a:t>Отсутствие взаимодействий:</a:t>
            </a:r>
          </a:p>
          <a:p>
            <a:pPr lvl="1"/>
            <a:r>
              <a:rPr lang="ru-RU" sz="2800" dirty="0" smtClean="0"/>
              <a:t>лекарство/лекарство</a:t>
            </a:r>
          </a:p>
          <a:p>
            <a:pPr lvl="1"/>
            <a:r>
              <a:rPr lang="ru-RU" sz="2800" dirty="0" smtClean="0"/>
              <a:t>лекарство/пища</a:t>
            </a:r>
            <a:endParaRPr lang="ru-RU" sz="2800" dirty="0"/>
          </a:p>
          <a:p>
            <a:pPr lvl="1"/>
            <a:r>
              <a:rPr lang="ru-RU" sz="2800" dirty="0" smtClean="0"/>
              <a:t>лекарство/алкоголь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63" y="468725"/>
            <a:ext cx="11060722" cy="879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Преимущества </a:t>
            </a:r>
            <a:r>
              <a:rPr lang="ru-RU" dirty="0" smtClean="0">
                <a:latin typeface="+mn-lt"/>
              </a:rPr>
              <a:t>фиксированной комбинации ЛС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35209"/>
            <a:ext cx="11060723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200" dirty="0" smtClean="0"/>
              <a:t> содержит </a:t>
            </a:r>
            <a:r>
              <a:rPr lang="ru-RU" sz="3200" dirty="0"/>
              <a:t>2</a:t>
            </a:r>
            <a:r>
              <a:rPr lang="ru-RU" sz="3200" dirty="0" smtClean="0"/>
              <a:t> </a:t>
            </a:r>
            <a:r>
              <a:rPr lang="ru-RU" sz="3200" dirty="0"/>
              <a:t>или более действующих </a:t>
            </a:r>
            <a:r>
              <a:rPr lang="ru-RU" sz="3200" dirty="0" smtClean="0"/>
              <a:t>веществ </a:t>
            </a:r>
            <a:r>
              <a:rPr lang="ru-RU" sz="3200" dirty="0"/>
              <a:t>в одной лекарственной </a:t>
            </a:r>
            <a:r>
              <a:rPr lang="ru-RU" sz="3200" dirty="0" smtClean="0"/>
              <a:t>форме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200" dirty="0" smtClean="0"/>
              <a:t> комбинация </a:t>
            </a:r>
            <a:r>
              <a:rPr lang="ru-RU" sz="3200" dirty="0"/>
              <a:t>ЛС с разным механизмом действия, обладающих </a:t>
            </a:r>
            <a:r>
              <a:rPr lang="ru-RU" sz="3200" dirty="0" smtClean="0"/>
              <a:t>синергизмом (физиологическим </a:t>
            </a:r>
            <a:r>
              <a:rPr lang="ru-RU" sz="3200" dirty="0"/>
              <a:t>и </a:t>
            </a:r>
            <a:r>
              <a:rPr lang="ru-RU" sz="3200" dirty="0" smtClean="0"/>
              <a:t>фармакологическим)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200" dirty="0" smtClean="0"/>
              <a:t> позволяет использовать </a:t>
            </a:r>
            <a:r>
              <a:rPr lang="ru-RU" sz="3200" dirty="0"/>
              <a:t>меньшие дозы ЛС для достижения необходимого контроля гипертензии с ↓</a:t>
            </a:r>
            <a:r>
              <a:rPr lang="ru-RU" sz="3200" dirty="0" smtClean="0"/>
              <a:t> </a:t>
            </a:r>
            <a:r>
              <a:rPr lang="ru-RU" sz="3200" dirty="0"/>
              <a:t>риска </a:t>
            </a:r>
            <a:r>
              <a:rPr lang="ru-RU" sz="3200" dirty="0" smtClean="0"/>
              <a:t>нежелательных реакций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увеличивает приверженность </a:t>
            </a:r>
            <a:r>
              <a:rPr lang="ru-RU" sz="3200" dirty="0" smtClean="0"/>
              <a:t>за счет ↓количества таблеток, применяемых пациентом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8541"/>
            <a:ext cx="10515600" cy="87947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</a:rPr>
              <a:t>Все преимущества комбинированной терапии присущи только </a:t>
            </a:r>
            <a:r>
              <a:rPr lang="ru-RU" sz="3200" dirty="0">
                <a:latin typeface="+mn-lt"/>
              </a:rPr>
              <a:t>рациональным комбинациям ЛС: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0343"/>
            <a:ext cx="10515600" cy="398224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иАПФ</a:t>
            </a:r>
            <a:r>
              <a:rPr lang="ru-RU" sz="3200" dirty="0" smtClean="0"/>
              <a:t>/диуретик </a:t>
            </a:r>
          </a:p>
          <a:p>
            <a:r>
              <a:rPr lang="ru-RU" sz="3200" b="1" u="sng" dirty="0" smtClean="0"/>
              <a:t>БРА/диуретик</a:t>
            </a:r>
          </a:p>
          <a:p>
            <a:r>
              <a:rPr lang="ru-RU" sz="3200" dirty="0" smtClean="0"/>
              <a:t>БРА/БКК</a:t>
            </a:r>
          </a:p>
          <a:p>
            <a:r>
              <a:rPr lang="ru-RU" sz="3200" dirty="0" err="1" smtClean="0"/>
              <a:t>иАПФ</a:t>
            </a:r>
            <a:r>
              <a:rPr lang="ru-RU" sz="3200" dirty="0" smtClean="0"/>
              <a:t>/БКК</a:t>
            </a:r>
          </a:p>
          <a:p>
            <a:r>
              <a:rPr lang="ru-RU" sz="3200" dirty="0" err="1" smtClean="0"/>
              <a:t>дигидропиридиновый</a:t>
            </a:r>
            <a:r>
              <a:rPr lang="ru-RU" sz="3200" dirty="0" smtClean="0"/>
              <a:t> БКК/ББ </a:t>
            </a:r>
          </a:p>
          <a:p>
            <a:r>
              <a:rPr lang="ru-RU" sz="3200" dirty="0" smtClean="0"/>
              <a:t>БКК/диуретик </a:t>
            </a:r>
          </a:p>
          <a:p>
            <a:r>
              <a:rPr lang="ru-RU" sz="3200" dirty="0" smtClean="0"/>
              <a:t>ББ/диуретик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3935" y="5689175"/>
            <a:ext cx="900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</a:t>
            </a:r>
            <a:r>
              <a:rPr lang="ru-RU" sz="2000" b="1" dirty="0">
                <a:solidFill>
                  <a:srgbClr val="C00000"/>
                </a:solidFill>
              </a:rPr>
              <a:t>запрещенным комбинациям </a:t>
            </a:r>
            <a:r>
              <a:rPr lang="ru-RU" sz="2000" dirty="0"/>
              <a:t>относится комбинация двух блокаторов ренин-ангиотензин-</a:t>
            </a:r>
            <a:r>
              <a:rPr lang="ru-RU" sz="2000" dirty="0" err="1"/>
              <a:t>альдостероновой</a:t>
            </a:r>
            <a:r>
              <a:rPr lang="ru-RU" sz="2000" dirty="0"/>
              <a:t> системы (РААС)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3033"/>
            <a:ext cx="11353800" cy="12174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Основные фармакокинетические характеристики комбинации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Ирбесартан+гидрохлортиазид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95237"/>
              </p:ext>
            </p:extLst>
          </p:nvPr>
        </p:nvGraphicFramePr>
        <p:xfrm>
          <a:off x="198965" y="1992923"/>
          <a:ext cx="11898923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3250"/>
                <a:gridCol w="1394474"/>
                <a:gridCol w="1759034"/>
                <a:gridCol w="1195754"/>
                <a:gridCol w="1488831"/>
                <a:gridCol w="1383323"/>
                <a:gridCol w="1195754"/>
                <a:gridCol w="14885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МНН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Биодоступ-ность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Биологическая активность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начала действия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Пути выведения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Влияние пищи на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биодоступ-ность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Связь с белками плазмы, %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Кратность назначения, раз в сутки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Ирбесартан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60-80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Активное вещество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1,5-2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Преимуще-ственно</a:t>
                      </a:r>
                      <a:r>
                        <a:rPr lang="ru-RU" sz="2000" dirty="0" smtClean="0"/>
                        <a:t> через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желудочно-кишечный тракт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 влияет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Однократно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Гидрохлортиазид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50-80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Активное</a:t>
                      </a:r>
                      <a:r>
                        <a:rPr lang="ru-RU" sz="2000" baseline="0" dirty="0" smtClean="0"/>
                        <a:t> вещество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1-2,5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Преимуще-ственно</a:t>
                      </a:r>
                      <a:r>
                        <a:rPr lang="ru-RU" sz="2000" dirty="0" smtClean="0"/>
                        <a:t> почками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</a:t>
                      </a:r>
                      <a:r>
                        <a:rPr lang="ru-RU" sz="2000" baseline="0" dirty="0" smtClean="0"/>
                        <a:t> влияет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Однократно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4308" y="6229643"/>
            <a:ext cx="1035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Фиксированная комбинация </a:t>
            </a:r>
            <a:r>
              <a:rPr lang="ru-RU" sz="1400" i="1" dirty="0" err="1" smtClean="0"/>
              <a:t>ирбесартан</a:t>
            </a:r>
            <a:r>
              <a:rPr lang="ru-RU" sz="1400" i="1" dirty="0" smtClean="0"/>
              <a:t>/</a:t>
            </a:r>
            <a:r>
              <a:rPr lang="ru-RU" sz="1400" i="1" dirty="0" err="1" smtClean="0"/>
              <a:t>гидрохлортиазид</a:t>
            </a:r>
            <a:r>
              <a:rPr lang="ru-RU" sz="1400" i="1" dirty="0" smtClean="0"/>
              <a:t> в лечении артериальной гипертензии (БГМУ, Минск) Кожанова И.Н.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3165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72915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ЛС компенсируют взаимные нежелательные </a:t>
            </a:r>
            <a:endParaRPr lang="ru-RU" sz="3600" dirty="0" smtClean="0"/>
          </a:p>
          <a:p>
            <a:pPr algn="ctr"/>
            <a:r>
              <a:rPr lang="ru-RU" sz="3600" dirty="0" smtClean="0"/>
              <a:t>воздействия </a:t>
            </a:r>
            <a:r>
              <a:rPr lang="ru-RU" sz="3600" dirty="0"/>
              <a:t>на организм пациента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6568" y="2147974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Ирбесартан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0675" y="2191840"/>
            <a:ext cx="2927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7672"/>
                </a:solidFill>
              </a:rPr>
              <a:t>Гидрохлортиазид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4233" y="3024095"/>
            <a:ext cx="22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Гиперкалиемия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80632" y="2993773"/>
            <a:ext cx="20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Гипокалиемия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695733" y="3136753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95733" y="3321419"/>
            <a:ext cx="4320480" cy="0"/>
          </a:xfrm>
          <a:prstGeom prst="straightConnector1">
            <a:avLst/>
          </a:prstGeom>
          <a:ln>
            <a:solidFill>
              <a:srgbClr val="4A767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852461" y="3783972"/>
            <a:ext cx="3724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Снижение </a:t>
            </a:r>
            <a:r>
              <a:rPr lang="ru-RU" sz="2400" dirty="0"/>
              <a:t>объема плазмы, повышение активности ренина в плазме, увеличение секреции альдостерона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78" y="4276620"/>
            <a:ext cx="378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Снижение активности РААС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55841" y="4311285"/>
            <a:ext cx="309983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55842" y="4495951"/>
            <a:ext cx="3099837" cy="0"/>
          </a:xfrm>
          <a:prstGeom prst="straightConnector1">
            <a:avLst/>
          </a:prstGeom>
          <a:ln>
            <a:solidFill>
              <a:srgbClr val="4A767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795</Words>
  <Application>Microsoft Office PowerPoint</Application>
  <PresentationFormat>Произвольный</PresentationFormat>
  <Paragraphs>206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Ирбесартан+Гидрохлортиазид – </vt:lpstr>
      <vt:lpstr>Показание к применению препарата Ирбесартан+гидрохлортиазид</vt:lpstr>
      <vt:lpstr>Артериальная гипертензия (АГ) – синдром повышения систолического артериального давления выше 140 мм рт. ст. и/или диастолического артериального давления выше 90 мм рт. ст.</vt:lpstr>
      <vt:lpstr>Презентация PowerPoint</vt:lpstr>
      <vt:lpstr>Преимущества фиксированной комбинации ЛС</vt:lpstr>
      <vt:lpstr>Все преимущества комбинированной терапии присущи только рациональным комбинациям ЛС: </vt:lpstr>
      <vt:lpstr>Основные фармакокинетические характеристики комбинации Ирбесартан+гидрохлортиазид</vt:lpstr>
      <vt:lpstr>Презентация PowerPoint</vt:lpstr>
      <vt:lpstr>В клинической практике возможен прямой переход к фиксированным комбинациям в следующих случаях:</vt:lpstr>
      <vt:lpstr>В клинической практике возможен прямой переход к фиксированным комбинациям в следующих случаях:</vt:lpstr>
      <vt:lpstr>Наличие комбинации Ирбесартан+Гидрохлортиазид в перечнях РБ</vt:lpstr>
      <vt:lpstr>Ирбесартан  таблетки, покрытые пленочной оболочкой</vt:lpstr>
      <vt:lpstr>Показания к применению Ирбесартана</vt:lpstr>
      <vt:lpstr>Режим дозирования</vt:lpstr>
      <vt:lpstr>Ирбесартан таблетки, покрытые пленочной оболочкой, 75 мг, 150 мг и 300 мг  </vt:lpstr>
      <vt:lpstr>Сравнительная характеристика «сартанов»</vt:lpstr>
      <vt:lpstr>Сартаны и ингибиторы АПФ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Марушко Вера Александровна</cp:lastModifiedBy>
  <cp:revision>179</cp:revision>
  <dcterms:created xsi:type="dcterms:W3CDTF">2023-02-11T08:11:06Z</dcterms:created>
  <dcterms:modified xsi:type="dcterms:W3CDTF">2026-02-06T10:27:21Z</dcterms:modified>
</cp:coreProperties>
</file>