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74" r:id="rId3"/>
    <p:sldId id="259" r:id="rId4"/>
    <p:sldId id="271" r:id="rId5"/>
    <p:sldId id="263" r:id="rId6"/>
    <p:sldId id="264" r:id="rId7"/>
    <p:sldId id="270" r:id="rId8"/>
    <p:sldId id="275" r:id="rId9"/>
    <p:sldId id="273" r:id="rId10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D43"/>
    <a:srgbClr val="A1A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2" autoAdjust="0"/>
  </p:normalViewPr>
  <p:slideViewPr>
    <p:cSldViewPr snapToGrid="0">
      <p:cViewPr>
        <p:scale>
          <a:sx n="90" d="100"/>
          <a:sy n="90" d="100"/>
        </p:scale>
        <p:origin x="-1356" y="-5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CC9BA-3D26-4427-8415-F3892B8F8E82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93A5-41BA-4DB3-A4A7-FA283614F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3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171-E280-4889-8EB2-EA9CE374E55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6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171-E280-4889-8EB2-EA9CE374E55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5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D4E53-FFA9-6CBE-B1F7-387F6CA42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1900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gradFill>
                  <a:gsLst>
                    <a:gs pos="66000">
                      <a:srgbClr val="2A3D43"/>
                    </a:gs>
                    <a:gs pos="100000">
                      <a:srgbClr val="A1ACB0"/>
                    </a:gs>
                  </a:gsLst>
                  <a:lin ang="5400000" scaled="1"/>
                </a:gra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6534593-06FE-B78E-668E-E746B1745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3104"/>
            <a:ext cx="9144000" cy="812307"/>
          </a:xfrm>
        </p:spPr>
        <p:txBody>
          <a:bodyPr/>
          <a:lstStyle>
            <a:lvl1pPr marL="0" indent="0" algn="ctr">
              <a:buNone/>
              <a:defRPr sz="2400" b="1">
                <a:gradFill>
                  <a:gsLst>
                    <a:gs pos="66000">
                      <a:srgbClr val="2A3D43"/>
                    </a:gs>
                    <a:gs pos="100000">
                      <a:srgbClr val="A1ACB0"/>
                    </a:gs>
                  </a:gsLst>
                  <a:lin ang="5400000" scaled="1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045C562-3429-7083-6077-3FE29F71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C0A2C1-D511-A389-AEEA-9B831D72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03A265-626E-33AE-A0B6-F1BFEB05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614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05DFCE-5038-2BC8-8153-16AF9103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FF69CE-8096-C5E1-4B8B-D0CD5028E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8DD57C-E224-C337-F47E-AA0C920F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B630B4-A8D9-D563-47EF-5F49B465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19F23F-6994-1E39-E72D-1CE4FC34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329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C7D4BDC-192F-9546-9B93-700B17D1E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DCF0EB6-50B9-70D7-6754-41FA18F62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73C47F-9B4E-5135-58FF-52863868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30F2A9-9EEE-CAFE-7702-84812D07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17A4E9-B119-993F-5C2D-FC0B1E82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078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55DD2A-E506-0EC1-AD82-030B6E76E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BCC636-EC35-B8A2-6E20-62B9E3B0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48" y="533291"/>
            <a:ext cx="10515600" cy="528254"/>
          </a:xfrm>
        </p:spPr>
        <p:txBody>
          <a:bodyPr/>
          <a:lstStyle>
            <a:lvl1pPr>
              <a:defRPr>
                <a:solidFill>
                  <a:srgbClr val="2A3D43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B1FE6C-EAD1-8781-5143-FC3982DD5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0A6103-9024-6962-4FAB-7E3F0A42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137D8E-F5D0-0303-1BC6-14B88928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F25A5A-4CB0-A0FB-56C8-5FF6206A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665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0E8CC2-CE38-73F3-F568-63539DCB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999BEE-50B2-A2FE-4467-DB99A90B5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92A9B0-D645-AFCF-FE50-376C4DD2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E3BF03-DB1D-D542-EFB0-335B0645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9CEBFE-A530-74C0-FC88-E9BA23C0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2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0F2DBE-DAA3-7DDE-18D9-AF542FEF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600370-70B7-C853-5260-3412BCF9F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1367577-9067-2D36-E669-AB8B9A6D8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8D3986C-8ABB-61F3-28F3-7C458DE8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649290-250D-CFD9-460F-3A56685C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C0F917-5F7B-03B5-CBF2-E541D62F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37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CF032A-9F9D-50B5-6633-A5EFCEFC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6C7D70-1A12-54A7-BCCC-F74667C2B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370478-EE64-1DE4-A789-F39AA264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5D41590-575D-DAB0-6337-4C50081C0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33B9FA9-1B2F-3D42-AAEF-A918A8964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F3E75D2-D016-66CF-D76C-A29E3262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05DBD35-7872-FB57-E659-ADC9399C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A134887-57DD-ED4A-CBB3-F0727951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056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F93064-17CC-4A70-9F4C-B9A38C38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A92D2D0-AA26-7CDB-6A76-17FA2DDE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BF8555D-1FDA-B01F-25FC-55D4290E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1105012-817A-BD58-E43E-85DF78F0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271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D2E2D0C-CF2F-A518-02C0-5046E7957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2204F46-8439-26FC-A96C-285C5606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C62534-D551-DA96-3693-94B0FDD7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067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A77C0C-6C8E-F878-7F9C-A04CD505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0D00AD-61D2-E0FF-989D-DD1A1F6D9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0B3167-1F78-822B-61D5-7B5D4728A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0E8DBC-EE30-FB63-ECC8-FEE67D1C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9C45246-8339-4295-A397-893A6038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AA10AB-2085-226C-6E0C-CEAE9489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03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72CDEA-72AF-D3A4-2E76-06212154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520E176-8B3A-CDFE-AFB3-92166B58A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33BF7E-C2AE-846A-8716-B67F5AC6D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D85AA29-25CE-7EB6-2FE5-37597491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C71EBD-1ECE-7833-9F79-470AF7A8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1BAD54-1656-3E24-FA24-BE1151E1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198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FFC604-8761-FA25-1490-A1BF2E37EC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4492D8-E51B-C1D6-0B5C-CB3ECB09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B715FE-F887-1D88-E6C1-5CD8ACC1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FCFBCC-9F7F-448A-F54A-A4F81E20E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06D2-A2E8-4C1B-8388-7ADF0770873D}" type="datetimeFigureOut">
              <a:rPr lang="x-none" smtClean="0"/>
              <a:t>06.02.2026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A44CC2-395B-84B4-9C7E-C53F09DB5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F15E10-885C-7A76-FA38-F6122F8F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A04A-0967-49DA-AF8D-CC92A6FC4B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404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46" y="2576511"/>
            <a:ext cx="5973775" cy="1158912"/>
          </a:xfrm>
          <a:prstGeom prst="rect">
            <a:avLst/>
          </a:prstGeom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895" y="3735423"/>
            <a:ext cx="9092209" cy="1224652"/>
          </a:xfrm>
          <a:effectLst/>
        </p:spPr>
        <p:txBody>
          <a:bodyPr>
            <a:normAutofit/>
          </a:bodyPr>
          <a:lstStyle/>
          <a:p>
            <a:r>
              <a:rPr lang="en-US" sz="2900" dirty="0">
                <a:ln w="0"/>
                <a:solidFill>
                  <a:schemeClr val="tx1"/>
                </a:solidFill>
                <a:latin typeface="+mj-lt"/>
              </a:rPr>
              <a:t>60</a:t>
            </a:r>
            <a:r>
              <a:rPr lang="en-US" sz="27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ru-RU" sz="2700" dirty="0">
                <a:ln w="0"/>
                <a:solidFill>
                  <a:schemeClr val="tx1"/>
                </a:solidFill>
                <a:latin typeface="+mj-lt"/>
              </a:rPr>
              <a:t>ЛЕТ НАМ ДОВЕРЯЮТ САМОЕ </a:t>
            </a:r>
            <a:r>
              <a:rPr lang="ru-RU" sz="2700" dirty="0" smtClean="0">
                <a:ln w="0"/>
                <a:solidFill>
                  <a:schemeClr val="tx1"/>
                </a:solidFill>
                <a:latin typeface="+mj-lt"/>
              </a:rPr>
              <a:t>ЦЕННОЕ</a:t>
            </a:r>
            <a:endParaRPr lang="ru-RU" sz="2700" dirty="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4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50637" y="860549"/>
            <a:ext cx="10515600" cy="549996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/>
              <a:t>Моксонидин</a:t>
            </a:r>
            <a:r>
              <a:rPr lang="ru-RU" sz="5400" dirty="0" smtClean="0"/>
              <a:t> </a:t>
            </a:r>
            <a:r>
              <a:rPr lang="ru-RU" sz="5400" dirty="0">
                <a:ea typeface="Times New Roman"/>
                <a:cs typeface="Segoe UI Semilight" panose="020B0402040204020203" pitchFamily="34" charset="0"/>
                <a:sym typeface="Times New Roman"/>
              </a:rPr>
              <a:t>– </a:t>
            </a:r>
            <a:endParaRPr lang="ru-RU" sz="5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" y="1524845"/>
            <a:ext cx="12191999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121920" algn="ctr">
              <a:lnSpc>
                <a:spcPts val="5000"/>
              </a:lnSpc>
              <a:spcBef>
                <a:spcPts val="480"/>
              </a:spcBef>
              <a:buSzPts val="2400"/>
            </a:pPr>
            <a:r>
              <a:rPr lang="ru-RU" sz="4800" dirty="0" err="1">
                <a:solidFill>
                  <a:schemeClr val="dk1"/>
                </a:solidFill>
                <a:latin typeface="+mj-lt"/>
              </a:rPr>
              <a:t>а</a:t>
            </a:r>
            <a:r>
              <a:rPr lang="ru-RU" sz="4800" dirty="0" err="1" smtClean="0">
                <a:solidFill>
                  <a:schemeClr val="dk1"/>
                </a:solidFill>
                <a:latin typeface="+mj-lt"/>
              </a:rPr>
              <a:t>нтигипертензивный</a:t>
            </a:r>
            <a:r>
              <a:rPr lang="ru-RU" sz="4800" dirty="0" smtClean="0">
                <a:solidFill>
                  <a:schemeClr val="dk1"/>
                </a:solidFill>
                <a:latin typeface="+mj-lt"/>
              </a:rPr>
              <a:t> лекарственный препарат</a:t>
            </a:r>
            <a:endParaRPr lang="ru-RU" sz="4800" dirty="0">
              <a:solidFill>
                <a:schemeClr val="dk1"/>
              </a:solidFill>
              <a:latin typeface="+mj-lt"/>
            </a:endParaRPr>
          </a:p>
        </p:txBody>
      </p:sp>
      <p:pic>
        <p:nvPicPr>
          <p:cNvPr id="9" name="Picture 2" descr="C:\Users\ROMANO~1\AppData\Local\Temp\bat5507.tmp\таблетки Моксонидин в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38" y="3205190"/>
            <a:ext cx="3698771" cy="19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ROMANO~1\AppData\Local\Temp\bat5BCF.tmp\Моксониди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77" y="3266774"/>
            <a:ext cx="3603529" cy="18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hotoshopfiles\New Презентация\Флаги стран\Flag_of_the_Czech_Republic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0321" y="5624906"/>
            <a:ext cx="575739" cy="3841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4732" y="6009031"/>
            <a:ext cx="372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Farmak</a:t>
            </a:r>
            <a:r>
              <a:rPr lang="en-US" sz="2000" i="1" dirty="0"/>
              <a:t> </a:t>
            </a:r>
            <a:r>
              <a:rPr lang="en-US" sz="2000" i="1" dirty="0" err="1"/>
              <a:t>a.s</a:t>
            </a:r>
            <a:r>
              <a:rPr lang="en-US" sz="2000" i="1" dirty="0"/>
              <a:t>., </a:t>
            </a:r>
            <a:r>
              <a:rPr lang="ru-RU" sz="2000" i="1" dirty="0"/>
              <a:t>Чешская Республика</a:t>
            </a:r>
          </a:p>
        </p:txBody>
      </p:sp>
    </p:spTree>
    <p:extLst>
      <p:ext uri="{BB962C8B-B14F-4D97-AF65-F5344CB8AC3E}">
        <p14:creationId xmlns:p14="http://schemas.microsoft.com/office/powerpoint/2010/main" val="10306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1635"/>
            <a:ext cx="12192000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Моксонидин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таблетки, покрытые пленочной оболочкой, 0,2 мг и 0,4 мг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0712" y="3058186"/>
            <a:ext cx="4878926" cy="1267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accent2"/>
                </a:solidFill>
                <a:latin typeface="+mj-lt"/>
              </a:rPr>
              <a:t>Показание к применению: </a:t>
            </a:r>
            <a:r>
              <a:rPr lang="ru-RU" sz="3200" dirty="0" smtClean="0">
                <a:latin typeface="+mj-lt"/>
              </a:rPr>
              <a:t>артериальная гипертензия</a:t>
            </a:r>
            <a:endParaRPr lang="ru-RU" sz="3200" dirty="0">
              <a:latin typeface="+mj-lt"/>
            </a:endParaRPr>
          </a:p>
        </p:txBody>
      </p:sp>
      <p:sp>
        <p:nvSpPr>
          <p:cNvPr id="5" name="AutoShape 2" descr="Стетоско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Стетоскоп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ROMANO~1\AppData\Local\Temp\bat5507.tmp\таблетки Моксонидин в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3" y="4129487"/>
            <a:ext cx="3337158" cy="17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MANO~1\AppData\Local\Temp\bat5BCF.tmp\Моксонид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5" y="1960182"/>
            <a:ext cx="3325760" cy="17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X:\Home\OM\НОВЫЕ ПРЕПАРАТЫ\без рецепт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1484080"/>
            <a:ext cx="785806" cy="7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X:\Home\OM\НОВЫЕ ПРЕПАРАТЫ\без рецепт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28" y="3620244"/>
            <a:ext cx="785806" cy="7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038322" y="4297342"/>
            <a:ext cx="2892487" cy="8807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Моксонидин</a:t>
            </a:r>
            <a:r>
              <a:rPr lang="ru-RU" dirty="0" smtClean="0">
                <a:solidFill>
                  <a:schemeClr val="tx1"/>
                </a:solidFill>
              </a:rPr>
              <a:t> – агонист                           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ru-RU" dirty="0" err="1" smtClean="0">
                <a:solidFill>
                  <a:schemeClr val="tx1"/>
                </a:solidFill>
              </a:rPr>
              <a:t>имидазолиновых</a:t>
            </a:r>
            <a:r>
              <a:rPr lang="ru-RU" dirty="0" smtClean="0">
                <a:solidFill>
                  <a:schemeClr val="tx1"/>
                </a:solidFill>
              </a:rPr>
              <a:t> рецепторов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6229350" y="3971925"/>
            <a:ext cx="5486400" cy="4582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291"/>
            <a:ext cx="12192000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Механизм действия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1539" r="54433"/>
          <a:stretch/>
        </p:blipFill>
        <p:spPr>
          <a:xfrm>
            <a:off x="2228851" y="1231818"/>
            <a:ext cx="3565894" cy="44347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4784596"/>
            <a:ext cx="2343148" cy="1227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2271" y="2183415"/>
            <a:ext cx="606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ингибирование активности </a:t>
            </a:r>
            <a:endParaRPr lang="ru-RU" sz="2800" dirty="0" smtClean="0"/>
          </a:p>
          <a:p>
            <a:r>
              <a:rPr lang="ru-RU" sz="2800" dirty="0" smtClean="0"/>
              <a:t>симпатического нерва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ингибирование норадреналина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снижение </a:t>
            </a:r>
            <a:r>
              <a:rPr lang="ru-RU" sz="2800" dirty="0" err="1" smtClean="0"/>
              <a:t>вазоконстрикции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/>
              <a:t>снижение артериального давления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2026"/>
            <a:ext cx="12191999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Фармакокинетика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55" y="1679944"/>
            <a:ext cx="11344939" cy="4497019"/>
          </a:xfrm>
        </p:spPr>
        <p:txBody>
          <a:bodyPr/>
          <a:lstStyle/>
          <a:p>
            <a:r>
              <a:rPr lang="ru-RU" b="1" dirty="0" smtClean="0"/>
              <a:t>Всасывается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 smtClean="0"/>
              <a:t>на 90%</a:t>
            </a:r>
          </a:p>
          <a:p>
            <a:r>
              <a:rPr lang="ru-RU" b="1" dirty="0" smtClean="0"/>
              <a:t>Максимальная концентрация </a:t>
            </a:r>
            <a:r>
              <a:rPr lang="ru-RU" dirty="0" smtClean="0"/>
              <a:t>достигается через 60 минут</a:t>
            </a:r>
          </a:p>
          <a:p>
            <a:r>
              <a:rPr lang="ru-RU" b="1" dirty="0" err="1" smtClean="0"/>
              <a:t>Антигипертензивное</a:t>
            </a:r>
            <a:r>
              <a:rPr lang="ru-RU" b="1" dirty="0" smtClean="0"/>
              <a:t> действие </a:t>
            </a:r>
            <a:r>
              <a:rPr lang="ru-RU" dirty="0" smtClean="0"/>
              <a:t>продолжается в течение суток благодаря прочному связыванию с </a:t>
            </a:r>
            <a:r>
              <a:rPr lang="en-US" dirty="0" smtClean="0"/>
              <a:t>I</a:t>
            </a:r>
            <a:r>
              <a:rPr lang="en-US" baseline="-25000" dirty="0" smtClean="0"/>
              <a:t>1</a:t>
            </a:r>
            <a:r>
              <a:rPr lang="en-US" dirty="0" smtClean="0"/>
              <a:t>-</a:t>
            </a:r>
            <a:r>
              <a:rPr lang="ru-RU" dirty="0" err="1" smtClean="0"/>
              <a:t>имидазолиновыми</a:t>
            </a:r>
            <a:r>
              <a:rPr lang="ru-RU" dirty="0" smtClean="0"/>
              <a:t> рецепторами</a:t>
            </a:r>
          </a:p>
          <a:p>
            <a:r>
              <a:rPr lang="ru-RU" b="1" dirty="0" err="1" smtClean="0"/>
              <a:t>Биодоступность</a:t>
            </a:r>
            <a:r>
              <a:rPr lang="ru-RU" dirty="0" smtClean="0"/>
              <a:t> составляет приблизительно 88%</a:t>
            </a:r>
          </a:p>
          <a:p>
            <a:r>
              <a:rPr lang="ru-RU" b="1" dirty="0" smtClean="0"/>
              <a:t>Прием пищи </a:t>
            </a:r>
            <a:r>
              <a:rPr lang="ru-RU" u="sng" dirty="0" smtClean="0"/>
              <a:t>НЕ оказывает влияния</a:t>
            </a:r>
            <a:r>
              <a:rPr lang="ru-RU" dirty="0" smtClean="0"/>
              <a:t> на </a:t>
            </a:r>
            <a:r>
              <a:rPr lang="ru-RU" dirty="0" err="1" smtClean="0"/>
              <a:t>фармакокинетику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Моксонидин</a:t>
            </a:r>
            <a:r>
              <a:rPr lang="ru-RU" dirty="0" smtClean="0"/>
              <a:t> и его метаболиты на 90% </a:t>
            </a:r>
            <a:r>
              <a:rPr lang="ru-RU" b="1" dirty="0" smtClean="0"/>
              <a:t>выводятся</a:t>
            </a:r>
            <a:r>
              <a:rPr lang="ru-RU" dirty="0" smtClean="0"/>
              <a:t> </a:t>
            </a:r>
            <a:r>
              <a:rPr lang="ru-RU" u="sng" dirty="0" smtClean="0"/>
              <a:t>почками</a:t>
            </a:r>
            <a:r>
              <a:rPr lang="ru-RU" dirty="0" smtClean="0"/>
              <a:t> в течение первых 24 часов</a:t>
            </a:r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3291"/>
            <a:ext cx="12192000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Способ применения и дозы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019" y="1669311"/>
            <a:ext cx="11523921" cy="33279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i="1" dirty="0" smtClean="0"/>
              <a:t>Рекомендуемая начальная доза </a:t>
            </a:r>
            <a:r>
              <a:rPr lang="ru-RU" dirty="0" smtClean="0"/>
              <a:t>– </a:t>
            </a:r>
            <a:r>
              <a:rPr lang="ru-RU" b="1" dirty="0" smtClean="0"/>
              <a:t>0,2 мг/сутки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4"/>
                </a:solidFill>
              </a:rPr>
              <a:t>(предпочтительно утром)</a:t>
            </a:r>
          </a:p>
          <a:p>
            <a:pPr>
              <a:lnSpc>
                <a:spcPct val="100000"/>
              </a:lnSpc>
            </a:pPr>
            <a:r>
              <a:rPr lang="ru-RU" i="1" dirty="0" smtClean="0"/>
              <a:t>При недостаточности терапевтического эффекта                           </a:t>
            </a:r>
            <a:r>
              <a:rPr lang="ru-RU" dirty="0" smtClean="0"/>
              <a:t>через 4 недели терапии доза может быть увеличена </a:t>
            </a:r>
            <a:r>
              <a:rPr lang="ru-RU" b="1" dirty="0" smtClean="0"/>
              <a:t>до 0,4 мг </a:t>
            </a:r>
            <a:r>
              <a:rPr lang="ru-RU" dirty="0" smtClean="0"/>
              <a:t>в 1-2 приема/сутки</a:t>
            </a: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endParaRPr lang="ru-RU" sz="1000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Максимальная разовая доза </a:t>
            </a:r>
            <a:r>
              <a:rPr lang="ru-RU" dirty="0" smtClean="0"/>
              <a:t>– 0,4 мг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Максимальная суточная доза </a:t>
            </a:r>
            <a:r>
              <a:rPr lang="ru-RU" dirty="0" smtClean="0"/>
              <a:t>– 0,6 мг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04296" y="3583171"/>
            <a:ext cx="3381153" cy="14779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Внутрь, независимо от приема пищи, запивая достаточным количеством воды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1" y="873534"/>
            <a:ext cx="7620000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Применение во время беременности и лактации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2995" y="2038276"/>
            <a:ext cx="68544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Назначать </a:t>
            </a:r>
            <a:r>
              <a:rPr lang="ru-RU" sz="3200" dirty="0" err="1" smtClean="0"/>
              <a:t>Моксонидин</a:t>
            </a:r>
            <a:r>
              <a:rPr lang="ru-RU" sz="3200" dirty="0" smtClean="0"/>
              <a:t> </a:t>
            </a:r>
            <a:r>
              <a:rPr lang="ru-RU" sz="3200" u="sng" dirty="0" smtClean="0"/>
              <a:t>беременным</a:t>
            </a:r>
            <a:r>
              <a:rPr lang="ru-RU" sz="3200" dirty="0" smtClean="0"/>
              <a:t> женщинам </a:t>
            </a:r>
            <a:r>
              <a:rPr lang="ru-RU" sz="3200" dirty="0" smtClean="0">
                <a:solidFill>
                  <a:srgbClr val="FF0000"/>
                </a:solidFill>
              </a:rPr>
              <a:t>не рекомендуется</a:t>
            </a:r>
            <a:r>
              <a:rPr lang="ru-RU" sz="3200" dirty="0" smtClean="0"/>
              <a:t>, если только это не обусловлено крайней необходимостью.</a:t>
            </a: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r>
              <a:rPr lang="ru-RU" sz="3200" dirty="0" err="1" smtClean="0"/>
              <a:t>Моксонидин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не следует </a:t>
            </a:r>
            <a:r>
              <a:rPr lang="ru-RU" sz="3200" dirty="0" smtClean="0"/>
              <a:t>применять </a:t>
            </a:r>
            <a:r>
              <a:rPr lang="ru-RU" sz="3200" u="sng" dirty="0" smtClean="0"/>
              <a:t>при лактации</a:t>
            </a:r>
            <a:r>
              <a:rPr lang="ru-RU" sz="3200" dirty="0" smtClean="0"/>
              <a:t>, т.к. препарат выделяется в грудное молоко.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corel шаблоны\ОЛЯ\Оклейка Нигерия\PharmPromDayF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4861"/>
          </a:xfrm>
          <a:prstGeom prst="rect">
            <a:avLst/>
          </a:prstGeom>
          <a:solidFill>
            <a:srgbClr val="00B150"/>
          </a:solidFill>
          <a:ln>
            <a:solidFill>
              <a:srgbClr val="00B150"/>
            </a:solidFill>
          </a:ln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27" y="1063930"/>
            <a:ext cx="11407073" cy="549996"/>
          </a:xfrm>
        </p:spPr>
        <p:txBody>
          <a:bodyPr>
            <a:normAutofit fontScale="90000"/>
          </a:bodyPr>
          <a:lstStyle/>
          <a:p>
            <a:r>
              <a:rPr lang="ru-RU" sz="4900" dirty="0" err="1" smtClean="0"/>
              <a:t>Моксонидин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3100" dirty="0" smtClean="0">
                <a:solidFill>
                  <a:schemeClr val="tx1"/>
                </a:solidFill>
              </a:rPr>
              <a:t>таблетки, покрытые пленочной оболочкой, 0,2 мг и 0,4 мг</a:t>
            </a: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6666" y="1795616"/>
            <a:ext cx="8683163" cy="47022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u="sng" dirty="0" smtClean="0"/>
              <a:t>Входит в: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Перечень основных лекарственных средств </a:t>
            </a:r>
            <a:r>
              <a:rPr lang="ru-RU" sz="2600" dirty="0" smtClean="0"/>
              <a:t>(Постановление МЗ РБ от 16.07.2007 №65,                                ред. от 03.06.2024 №96)</a:t>
            </a:r>
          </a:p>
          <a:p>
            <a:pPr marL="514350" indent="-514350">
              <a:buAutoNum type="arabicPeriod"/>
            </a:pPr>
            <a:r>
              <a:rPr lang="ru-RU" sz="3200" dirty="0" smtClean="0"/>
              <a:t>Республиканский формуляр лекарственных средств </a:t>
            </a:r>
            <a:r>
              <a:rPr lang="en-US" sz="3200" dirty="0"/>
              <a:t> </a:t>
            </a:r>
            <a:r>
              <a:rPr lang="en-US" sz="3200" dirty="0" smtClean="0"/>
              <a:t>                                                            </a:t>
            </a:r>
            <a:r>
              <a:rPr lang="ru-RU" sz="2600" dirty="0" smtClean="0"/>
              <a:t>(</a:t>
            </a:r>
            <a:r>
              <a:rPr lang="ru-RU" sz="2600" dirty="0"/>
              <a:t>Постановление МЗ РБ </a:t>
            </a:r>
            <a:r>
              <a:rPr lang="ru-RU" sz="2600"/>
              <a:t>от </a:t>
            </a:r>
            <a:r>
              <a:rPr lang="ru-RU" sz="2600" smtClean="0"/>
              <a:t>22</a:t>
            </a:r>
            <a:r>
              <a:rPr lang="ru-RU" sz="2600" smtClean="0"/>
              <a:t>.08.2025 </a:t>
            </a:r>
            <a:r>
              <a:rPr lang="ru-RU" sz="2600" smtClean="0"/>
              <a:t>№</a:t>
            </a:r>
            <a:r>
              <a:rPr lang="ru-RU" sz="2600" smtClean="0"/>
              <a:t>90)</a:t>
            </a:r>
            <a:endParaRPr lang="ru-RU" sz="2600" dirty="0" smtClean="0"/>
          </a:p>
          <a:p>
            <a:pPr marL="514350" indent="-514350">
              <a:buAutoNum type="arabicPeriod"/>
            </a:pPr>
            <a:r>
              <a:rPr lang="ru-RU" sz="3200" dirty="0" smtClean="0"/>
              <a:t>Перечень лекарственных препаратов, реализуемых без рецепта врача </a:t>
            </a:r>
            <a:r>
              <a:rPr lang="en-US" sz="3200" dirty="0" smtClean="0"/>
              <a:t> </a:t>
            </a:r>
            <a:r>
              <a:rPr lang="ru-RU" sz="2600" dirty="0" smtClean="0"/>
              <a:t>(</a:t>
            </a:r>
            <a:r>
              <a:rPr lang="ru-RU" sz="2600" dirty="0"/>
              <a:t>Постановление МЗ РБ от </a:t>
            </a:r>
            <a:r>
              <a:rPr lang="ru-RU" sz="2600" dirty="0" smtClean="0"/>
              <a:t>10.04.2019 №27,                                ред. от 18.08.2025 №82)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4" y="6307510"/>
            <a:ext cx="1962647" cy="380753"/>
          </a:xfrm>
          <a:prstGeom prst="rect">
            <a:avLst/>
          </a:prstGeom>
        </p:spPr>
      </p:pic>
      <p:pic>
        <p:nvPicPr>
          <p:cNvPr id="6" name="Picture 2" descr="C:\Users\ROMANO~1\AppData\Local\Temp\bat5507.tmp\таблетки Моксонидин в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113" y="4991953"/>
            <a:ext cx="2310912" cy="12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OMANO~1\AppData\Local\Temp\bat5BCF.tmp\Моксониди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59" y="3713647"/>
            <a:ext cx="2251407" cy="1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1" y="2576511"/>
            <a:ext cx="5973775" cy="1158912"/>
          </a:xfrm>
          <a:prstGeom prst="rect">
            <a:avLst/>
          </a:prstGeom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3666737"/>
            <a:ext cx="12192000" cy="1224652"/>
          </a:xfrm>
          <a:effectLst/>
        </p:spPr>
        <p:txBody>
          <a:bodyPr>
            <a:normAutofit/>
          </a:bodyPr>
          <a:lstStyle/>
          <a:p>
            <a:r>
              <a:rPr lang="ru-RU" sz="3600" b="0" dirty="0" smtClean="0">
                <a:ln w="0"/>
                <a:solidFill>
                  <a:schemeClr val="tx1"/>
                </a:solidFill>
                <a:latin typeface="+mj-lt"/>
              </a:rPr>
              <a:t>Спасибо за внимание!</a:t>
            </a:r>
            <a:endParaRPr lang="ru-RU" sz="3200" b="0" dirty="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58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250</Words>
  <Application>Microsoft Office PowerPoint</Application>
  <PresentationFormat>Произвольный</PresentationFormat>
  <Paragraphs>39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Моксонидин – </vt:lpstr>
      <vt:lpstr>Моксонидин таблетки, покрытые пленочной оболочкой, 0,2 мг и 0,4 мг</vt:lpstr>
      <vt:lpstr>Механизм действия</vt:lpstr>
      <vt:lpstr>Фармакокинетика</vt:lpstr>
      <vt:lpstr>Способ применения и дозы</vt:lpstr>
      <vt:lpstr>Применение во время беременности и лактации</vt:lpstr>
      <vt:lpstr>Моксонидин таблетки, покрытые пленочной оболочкой, 0,2 мг и 0,4 мг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Марушко Вера Александровна</cp:lastModifiedBy>
  <cp:revision>55</cp:revision>
  <cp:lastPrinted>2024-05-17T09:04:02Z</cp:lastPrinted>
  <dcterms:created xsi:type="dcterms:W3CDTF">2023-02-03T10:05:07Z</dcterms:created>
  <dcterms:modified xsi:type="dcterms:W3CDTF">2026-02-06T08:51:06Z</dcterms:modified>
</cp:coreProperties>
</file>